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5"/>
  </p:notesMasterIdLst>
  <p:handoutMasterIdLst>
    <p:handoutMasterId r:id="rId61"/>
  </p:handoutMasterIdLst>
  <p:sldIdLst>
    <p:sldId id="744" r:id="rId4"/>
    <p:sldId id="526" r:id="rId6"/>
    <p:sldId id="516" r:id="rId7"/>
    <p:sldId id="342" r:id="rId8"/>
    <p:sldId id="1531" r:id="rId9"/>
    <p:sldId id="1542" r:id="rId10"/>
    <p:sldId id="1532" r:id="rId11"/>
    <p:sldId id="1533" r:id="rId12"/>
    <p:sldId id="1534" r:id="rId13"/>
    <p:sldId id="1535" r:id="rId14"/>
    <p:sldId id="1536" r:id="rId15"/>
    <p:sldId id="1537" r:id="rId16"/>
    <p:sldId id="1538" r:id="rId17"/>
    <p:sldId id="1540" r:id="rId18"/>
    <p:sldId id="1541" r:id="rId19"/>
    <p:sldId id="1539" r:id="rId20"/>
    <p:sldId id="1543" r:id="rId21"/>
    <p:sldId id="1544" r:id="rId22"/>
    <p:sldId id="1547" r:id="rId23"/>
    <p:sldId id="1545" r:id="rId24"/>
    <p:sldId id="1546" r:id="rId25"/>
    <p:sldId id="1548" r:id="rId26"/>
    <p:sldId id="1549" r:id="rId27"/>
    <p:sldId id="1550" r:id="rId28"/>
    <p:sldId id="1552" r:id="rId29"/>
    <p:sldId id="1551" r:id="rId30"/>
    <p:sldId id="1553" r:id="rId31"/>
    <p:sldId id="1554" r:id="rId32"/>
    <p:sldId id="1555" r:id="rId33"/>
    <p:sldId id="1556" r:id="rId34"/>
    <p:sldId id="1557" r:id="rId35"/>
    <p:sldId id="1558" r:id="rId36"/>
    <p:sldId id="1560" r:id="rId37"/>
    <p:sldId id="1561" r:id="rId38"/>
    <p:sldId id="1562" r:id="rId39"/>
    <p:sldId id="1563" r:id="rId40"/>
    <p:sldId id="1564" r:id="rId41"/>
    <p:sldId id="1566" r:id="rId42"/>
    <p:sldId id="1565" r:id="rId43"/>
    <p:sldId id="1567" r:id="rId44"/>
    <p:sldId id="1568" r:id="rId45"/>
    <p:sldId id="1569" r:id="rId46"/>
    <p:sldId id="1570" r:id="rId47"/>
    <p:sldId id="1571" r:id="rId48"/>
    <p:sldId id="1572" r:id="rId49"/>
    <p:sldId id="1573" r:id="rId50"/>
    <p:sldId id="1574" r:id="rId51"/>
    <p:sldId id="1585" r:id="rId52"/>
    <p:sldId id="1586" r:id="rId53"/>
    <p:sldId id="1587" r:id="rId54"/>
    <p:sldId id="1588" r:id="rId55"/>
    <p:sldId id="1589" r:id="rId56"/>
    <p:sldId id="1591" r:id="rId57"/>
    <p:sldId id="1593" r:id="rId58"/>
    <p:sldId id="1592" r:id="rId59"/>
    <p:sldId id="413" r:id="rId60"/>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40" userDrawn="1">
          <p15:clr>
            <a:srgbClr val="A4A3A4"/>
          </p15:clr>
        </p15:guide>
        <p15:guide id="2" pos="7660" userDrawn="1">
          <p15:clr>
            <a:srgbClr val="A4A3A4"/>
          </p15:clr>
        </p15:guide>
        <p15:guide id="1" orient="horz" pos="3091" userDrawn="1">
          <p15:clr>
            <a:srgbClr val="A4A3A4"/>
          </p15:clr>
        </p15:guide>
        <p15:guide id="1" orient="horz" pos="13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文杰" initials="刘文杰" lastIdx="2" clrIdx="0"/>
  <p:cmAuthor id="2" name="Administrator" initials="A" lastIdx="4" clrIdx="1"/>
  <p:cmAuthor id="7" name="熊仪_aYju7RJj" initials="熊" lastIdx="0" clrIdx="0"/>
  <p:cmAuthor id="8" name="yifei" initials="y" lastIdx="1" clrIdx="7"/>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823"/>
    <a:srgbClr val="FFC000"/>
    <a:srgbClr val="92D050"/>
    <a:srgbClr val="0162A7"/>
    <a:srgbClr val="ED7D31"/>
    <a:srgbClr val="A5A5A5"/>
    <a:srgbClr val="D9DADE"/>
    <a:srgbClr val="005D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014" autoAdjust="0"/>
  </p:normalViewPr>
  <p:slideViewPr>
    <p:cSldViewPr snapToGrid="0" showGuides="1">
      <p:cViewPr varScale="1">
        <p:scale>
          <a:sx n="83" d="100"/>
          <a:sy n="83" d="100"/>
        </p:scale>
        <p:origin x="643" y="82"/>
      </p:cViewPr>
      <p:guideLst>
        <p:guide orient="horz" pos="2190"/>
        <p:guide pos="3840"/>
        <p:guide pos="7660"/>
        <p:guide orient="horz" pos="3091"/>
        <p:guide orient="horz" pos="137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tags" Target="tags/tag82.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D8DDD-29B3-4B15-844E-5C6F046154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C6FC-2464-488C-91EF-93AF87FFD9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968C6FC-2464-488C-91EF-93AF87FFD96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image" Target="../media/image1.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4.jpeg"/><Relationship Id="rId2" Type="http://schemas.openxmlformats.org/officeDocument/2006/relationships/tags" Target="../tags/tag21.xml"/><Relationship Id="rId16" Type="http://schemas.openxmlformats.org/officeDocument/2006/relationships/tags" Target="../tags/tag33.xml"/><Relationship Id="rId15" Type="http://schemas.openxmlformats.org/officeDocument/2006/relationships/image" Target="../media/image1.pn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835" y="393065"/>
            <a:ext cx="6845935" cy="577215"/>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2"/>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3"/>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4"/>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5"/>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6"/>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7"/>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8"/>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9"/>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10"/>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11"/>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12"/>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13"/>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14"/>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15"/>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16"/>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 9"/>
          <p:cNvPicPr>
            <a:picLocks noChangeAspect="1"/>
          </p:cNvPicPr>
          <p:nvPr userDrawn="1"/>
        </p:nvPicPr>
        <p:blipFill>
          <a:blip r:embed="rId17"/>
          <a:stretch>
            <a:fillRect/>
          </a:stretch>
        </p:blipFill>
        <p:spPr>
          <a:xfrm>
            <a:off x="186296" y="318149"/>
            <a:ext cx="652329" cy="652329"/>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a:solidFill>
                  <a:schemeClr val="tx1"/>
                </a:solidFill>
              </a:defRPr>
            </a:lvl1pPr>
          </a:lstStyle>
          <a:p>
            <a:fld id="{565CE74E-AB26-4998-AD42-012C4C1AD076}" type="slidenum">
              <a:rPr lang="zh-CN" altLang="en-US" smtClean="0"/>
            </a:fld>
            <a:endParaRPr lang="zh-CN" altLang="en-US"/>
          </a:p>
        </p:txBody>
      </p:sp>
    </p:spTree>
  </p:cSld>
  <p:clrMapOvr>
    <a:masterClrMapping/>
  </p:clrMapOvr>
  <p:transition>
    <p:random/>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455"/>
            <a:ext cx="12192000" cy="6856286"/>
          </a:xfrm>
          <a:prstGeom prst="rect">
            <a:avLst/>
          </a:prstGeom>
        </p:spPr>
      </p:pic>
      <p:sp>
        <p:nvSpPr>
          <p:cNvPr id="14" name="文本框 13"/>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3"/>
          <a:stretch>
            <a:fillRect/>
          </a:stretch>
        </p:blipFill>
        <p:spPr>
          <a:xfrm>
            <a:off x="173489" y="6130840"/>
            <a:ext cx="2152381" cy="447619"/>
          </a:xfrm>
          <a:prstGeom prst="rect">
            <a:avLst/>
          </a:prstGeom>
        </p:spPr>
      </p:pic>
      <p:sp>
        <p:nvSpPr>
          <p:cNvPr id="12" name="Rectangle 5"/>
          <p:cNvSpPr>
            <a:spLocks noChangeArrowheads="1"/>
          </p:cNvSpPr>
          <p:nvPr userDrawn="1"/>
        </p:nvSpPr>
        <p:spPr bwMode="auto">
          <a:xfrm>
            <a:off x="11336682" y="6577698"/>
            <a:ext cx="576150" cy="246221"/>
          </a:xfrm>
          <a:prstGeom prst="rect">
            <a:avLst/>
          </a:prstGeom>
          <a:noFill/>
          <a:ln w="12700" cap="sq">
            <a:noFill/>
            <a:miter lim="800000"/>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panose="020B0604020202020204" charset="-122"/>
                <a:cs typeface="Arial" panose="020B0604020202020204" pitchFamily="34" charset="0"/>
              </a:rPr>
            </a:fld>
            <a:endParaRPr lang="en-US" sz="1000" kern="0" spc="27" dirty="0">
              <a:solidFill>
                <a:schemeClr val="tx1">
                  <a:lumMod val="65000"/>
                  <a:lumOff val="35000"/>
                </a:schemeClr>
              </a:solidFill>
              <a:latin typeface="+mj-lt"/>
              <a:ea typeface="Arial Unicode MS" panose="020B0604020202020204" charset="-122"/>
              <a:cs typeface="Arial" panose="020B0604020202020204" pitchFamily="34" charset="0"/>
            </a:endParaRPr>
          </a:p>
        </p:txBody>
      </p:sp>
      <p:cxnSp>
        <p:nvCxnSpPr>
          <p:cNvPr id="13" name="Straight Connector 6"/>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17" name="Straight Connector 6"/>
          <p:cNvCxnSpPr/>
          <p:nvPr userDrawn="1"/>
        </p:nvCxnSpPr>
        <p:spPr bwMode="auto">
          <a:xfrm>
            <a:off x="13246" y="1122229"/>
            <a:ext cx="684000" cy="0"/>
          </a:xfrm>
          <a:prstGeom prst="line">
            <a:avLst/>
          </a:prstGeom>
          <a:noFill/>
          <a:ln w="25400" cap="rnd" cmpd="sng" algn="ctr">
            <a:solidFill>
              <a:srgbClr val="015998"/>
            </a:solidFill>
            <a:prstDash val="solid"/>
            <a:round/>
            <a:headEnd type="none" w="med" len="med"/>
            <a:tailEnd type="none" w="med" len="med"/>
          </a:ln>
          <a:effectLst/>
        </p:spPr>
      </p:cxnSp>
      <p:sp>
        <p:nvSpPr>
          <p:cNvPr id="10" name="Title 17"/>
          <p:cNvSpPr>
            <a:spLocks noGrp="1"/>
          </p:cNvSpPr>
          <p:nvPr>
            <p:ph type="title" hasCustomPrompt="1"/>
          </p:nvPr>
        </p:nvSpPr>
        <p:spPr>
          <a:xfrm>
            <a:off x="710492" y="482139"/>
            <a:ext cx="3553937" cy="1003817"/>
          </a:xfrm>
          <a:prstGeom prst="rect">
            <a:avLst/>
          </a:prstGeom>
        </p:spPr>
        <p:txBody>
          <a:bodyPr anchor="b"/>
          <a:lstStyle>
            <a:lvl1pPr algn="l">
              <a:lnSpc>
                <a:spcPts val="5000"/>
              </a:lnSpc>
              <a:defRPr sz="3600" b="0">
                <a:solidFill>
                  <a:srgbClr val="115FA8"/>
                </a:solidFill>
                <a:latin typeface="Arial" panose="020B0604020202020204" pitchFamily="34" charset="0"/>
                <a:cs typeface="Arial" panose="020B0604020202020204" pitchFamily="34" charset="0"/>
              </a:defRPr>
            </a:lvl1pPr>
          </a:lstStyle>
          <a:p>
            <a:r>
              <a:rPr lang="en-US" altLang="zh-CN" dirty="0" smtClean="0"/>
              <a:t>Content</a:t>
            </a:r>
            <a:endParaRPr lang="en-US" dirty="0"/>
          </a:p>
        </p:txBody>
      </p:sp>
    </p:spTree>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单击此处编辑时间</a:t>
            </a:r>
            <a:endParaRPr>
              <a:sym typeface="+mn-ea"/>
            </a:endParaRPr>
          </a:p>
        </p:txBody>
      </p:sp>
      <p:sp>
        <p:nvSpPr>
          <p:cNvPr id="35" name="灯片编号占位符 34"/>
          <p:cNvSpPr>
            <a:spLocks noGrp="1"/>
          </p:cNvSpPr>
          <p:nvPr>
            <p:ph type="sldNum" sz="quarter" idx="12"/>
          </p:nvPr>
        </p:nvSpPr>
        <p:spPr/>
        <p:txBody>
          <a:bodyPr/>
          <a:lstStyle/>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1" Type="http://schemas.openxmlformats.org/officeDocument/2006/relationships/theme" Target="../theme/theme2.xml"/><Relationship Id="rId10" Type="http://schemas.openxmlformats.org/officeDocument/2006/relationships/tags" Target="../tags/tag39.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random/>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0" Type="http://schemas.openxmlformats.org/officeDocument/2006/relationships/notesSlide" Target="../notesSlides/notesSlide2.xml"/><Relationship Id="rId3" Type="http://schemas.openxmlformats.org/officeDocument/2006/relationships/tags" Target="../tags/tag42.xml"/><Relationship Id="rId29" Type="http://schemas.openxmlformats.org/officeDocument/2006/relationships/slideLayout" Target="../slideLayouts/slideLayout4.xml"/><Relationship Id="rId28" Type="http://schemas.openxmlformats.org/officeDocument/2006/relationships/tags" Target="../tags/tag66.xml"/><Relationship Id="rId27" Type="http://schemas.openxmlformats.org/officeDocument/2006/relationships/image" Target="../media/image1.png"/><Relationship Id="rId26" Type="http://schemas.openxmlformats.org/officeDocument/2006/relationships/tags" Target="../tags/tag65.xml"/><Relationship Id="rId25" Type="http://schemas.openxmlformats.org/officeDocument/2006/relationships/tags" Target="../tags/tag64.xml"/><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0" Type="http://schemas.openxmlformats.org/officeDocument/2006/relationships/notesSlide" Target="../notesSlides/notesSlide5.xml"/><Relationship Id="rId2" Type="http://schemas.openxmlformats.org/officeDocument/2006/relationships/image" Target="../media/image9.png"/><Relationship Id="rId19" Type="http://schemas.openxmlformats.org/officeDocument/2006/relationships/slideLayout" Target="../slideLayouts/slideLayout2.xml"/><Relationship Id="rId18" Type="http://schemas.openxmlformats.org/officeDocument/2006/relationships/image" Target="../media/image1.png"/><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sz="3600"/>
              <a:t>文件上传</a:t>
            </a:r>
            <a:endParaRPr sz="3600"/>
          </a:p>
        </p:txBody>
      </p:sp>
      <p:sp>
        <p:nvSpPr>
          <p:cNvPr id="7" name="文本占位符 6"/>
          <p:cNvSpPr>
            <a:spLocks noGrp="1"/>
          </p:cNvSpPr>
          <p:nvPr>
            <p:ph type="body" idx="11"/>
          </p:nvPr>
        </p:nvSpPr>
        <p:spPr/>
        <p:txBody>
          <a:bodyPr/>
          <a:lstStyle/>
          <a:p>
            <a:r>
              <a:rPr lang="en-US" altLang="zh-CN" dirty="0"/>
              <a:t>2024</a:t>
            </a:r>
            <a:r>
              <a:rPr dirty="0"/>
              <a:t>年</a:t>
            </a:r>
            <a:r>
              <a:rPr lang="en-US" altLang="zh-CN" dirty="0"/>
              <a:t>10</a:t>
            </a:r>
            <a:r>
              <a:rPr dirty="0"/>
              <a:t>月</a:t>
            </a:r>
            <a:endParaRPr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靶场</a:t>
            </a:r>
            <a:r>
              <a:rPr lang="zh-CN" altLang="en-US"/>
              <a:t>介绍、搭建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455930" y="1330960"/>
            <a:ext cx="11004550" cy="706755"/>
          </a:xfrm>
          <a:prstGeom prst="rect">
            <a:avLst/>
          </a:prstGeom>
        </p:spPr>
        <p:txBody>
          <a:bodyPr wrap="square">
            <a:spAutoFit/>
          </a:bodyPr>
          <a:p>
            <a:pPr marL="0" indent="0"/>
            <a:r>
              <a:rPr lang="en-US" altLang="zh-CN" sz="2000" i="0">
                <a:solidFill>
                  <a:srgbClr val="1F2328"/>
                </a:solidFill>
                <a:latin typeface="微软雅黑" panose="020B0503020204020204" charset="-122"/>
                <a:ea typeface="微软雅黑" panose="020B0503020204020204" charset="-122"/>
                <a:cs typeface="微软雅黑" panose="020B0503020204020204" charset="-122"/>
              </a:rPr>
              <a:t>upload-labs</a:t>
            </a:r>
            <a:r>
              <a:rPr lang="zh-CN" altLang="en-US" sz="2000" i="0">
                <a:solidFill>
                  <a:srgbClr val="1F2328"/>
                </a:solidFill>
                <a:latin typeface="微软雅黑" panose="020B0503020204020204" charset="-122"/>
                <a:ea typeface="微软雅黑" panose="020B0503020204020204" charset="-122"/>
                <a:cs typeface="微软雅黑" panose="020B0503020204020204" charset="-122"/>
              </a:rPr>
              <a:t>是一个使用</a:t>
            </a:r>
            <a:r>
              <a:rPr lang="en-US" altLang="zh-CN" sz="2000" i="0">
                <a:solidFill>
                  <a:srgbClr val="1F2328"/>
                </a:solidFill>
                <a:latin typeface="微软雅黑" panose="020B0503020204020204" charset="-122"/>
                <a:ea typeface="微软雅黑" panose="020B0503020204020204" charset="-122"/>
                <a:cs typeface="微软雅黑" panose="020B0503020204020204" charset="-122"/>
              </a:rPr>
              <a:t>php</a:t>
            </a:r>
            <a:r>
              <a:rPr lang="zh-CN" altLang="en-US" sz="2000" i="0">
                <a:solidFill>
                  <a:srgbClr val="1F2328"/>
                </a:solidFill>
                <a:latin typeface="微软雅黑" panose="020B0503020204020204" charset="-122"/>
                <a:ea typeface="微软雅黑" panose="020B0503020204020204" charset="-122"/>
                <a:cs typeface="微软雅黑" panose="020B0503020204020204" charset="-122"/>
              </a:rPr>
              <a:t>语言编写的，专门收集渗透测试中遇到的各种上传漏洞的靶场。旨在帮助大家对上传漏洞有一个全面的了解。目前一共</a:t>
            </a:r>
            <a:r>
              <a:rPr lang="en-US" altLang="zh-CN" sz="2000" i="0">
                <a:solidFill>
                  <a:srgbClr val="1F2328"/>
                </a:solidFill>
                <a:latin typeface="微软雅黑" panose="020B0503020204020204" charset="-122"/>
                <a:ea typeface="微软雅黑" panose="020B0503020204020204" charset="-122"/>
                <a:cs typeface="微软雅黑" panose="020B0503020204020204" charset="-122"/>
              </a:rPr>
              <a:t>21</a:t>
            </a:r>
            <a:r>
              <a:rPr lang="zh-CN" altLang="en-US" sz="2000" i="0">
                <a:solidFill>
                  <a:srgbClr val="1F2328"/>
                </a:solidFill>
                <a:latin typeface="微软雅黑" panose="020B0503020204020204" charset="-122"/>
                <a:ea typeface="微软雅黑" panose="020B0503020204020204" charset="-122"/>
                <a:cs typeface="微软雅黑" panose="020B0503020204020204" charset="-122"/>
              </a:rPr>
              <a:t>关，每一关都包含着不同上传方式</a:t>
            </a:r>
            <a:r>
              <a:rPr lang="zh-CN" altLang="en-US" sz="1400" i="0">
                <a:solidFill>
                  <a:srgbClr val="1F2328"/>
                </a:solidFill>
                <a:latin typeface="-apple-system"/>
                <a:ea typeface="-apple-system"/>
              </a:rPr>
              <a:t>。</a:t>
            </a:r>
            <a:endParaRPr lang="zh-CN" altLang="en-US" sz="1400" i="0">
              <a:solidFill>
                <a:srgbClr val="1F2328"/>
              </a:solidFill>
              <a:latin typeface="-apple-system"/>
              <a:ea typeface="-apple-system"/>
            </a:endParaRPr>
          </a:p>
        </p:txBody>
      </p:sp>
      <p:pic>
        <p:nvPicPr>
          <p:cNvPr id="6" name="图片 5"/>
          <p:cNvPicPr>
            <a:picLocks noChangeAspect="1"/>
          </p:cNvPicPr>
          <p:nvPr/>
        </p:nvPicPr>
        <p:blipFill>
          <a:blip r:embed="rId1"/>
          <a:stretch>
            <a:fillRect/>
          </a:stretch>
        </p:blipFill>
        <p:spPr>
          <a:xfrm>
            <a:off x="558165" y="2143760"/>
            <a:ext cx="8184515" cy="4641850"/>
          </a:xfrm>
          <a:prstGeom prst="rect">
            <a:avLst/>
          </a:prstGeom>
        </p:spPr>
      </p:pic>
      <p:sp>
        <p:nvSpPr>
          <p:cNvPr id="7" name="文本框 6"/>
          <p:cNvSpPr txBox="1"/>
          <p:nvPr/>
        </p:nvSpPr>
        <p:spPr>
          <a:xfrm>
            <a:off x="8877935" y="4166870"/>
            <a:ext cx="4064000" cy="368300"/>
          </a:xfrm>
          <a:prstGeom prst="rect">
            <a:avLst/>
          </a:prstGeom>
          <a:noFill/>
        </p:spPr>
        <p:txBody>
          <a:bodyPr wrap="square" rtlCol="0">
            <a:spAutoFit/>
          </a:bodyPr>
          <a:p>
            <a:r>
              <a:rPr lang="en-US" altLang="zh-CN"/>
              <a:t>upload-labs</a:t>
            </a:r>
            <a:r>
              <a:rPr lang="zh-CN" altLang="en-US"/>
              <a:t>界面</a:t>
            </a:r>
            <a:endParaRPr lang="zh-CN" alt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upload-labs</a:t>
            </a:r>
            <a:r>
              <a:rPr lang="zh-CN" altLang="en-US"/>
              <a:t>简介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4258310" y="1161415"/>
            <a:ext cx="7863840" cy="5623560"/>
          </a:xfrm>
          <a:prstGeom prst="rect">
            <a:avLst/>
          </a:prstGeom>
        </p:spPr>
      </p:pic>
      <p:sp>
        <p:nvSpPr>
          <p:cNvPr id="7" name="文本框 6"/>
          <p:cNvSpPr txBox="1"/>
          <p:nvPr/>
        </p:nvSpPr>
        <p:spPr>
          <a:xfrm>
            <a:off x="214630" y="3592830"/>
            <a:ext cx="4064000" cy="368300"/>
          </a:xfrm>
          <a:prstGeom prst="rect">
            <a:avLst/>
          </a:prstGeom>
          <a:noFill/>
        </p:spPr>
        <p:txBody>
          <a:bodyPr wrap="square" rtlCol="0">
            <a:spAutoFit/>
          </a:bodyPr>
          <a:p>
            <a:r>
              <a:rPr lang="en-US" altLang="zh-CN"/>
              <a:t>upload-labs</a:t>
            </a:r>
            <a:r>
              <a:rPr lang="zh-CN" altLang="en-US"/>
              <a:t>靶机包含漏洞类型分类</a:t>
            </a:r>
            <a:endParaRPr lang="zh-CN" altLang="en-US"/>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下载</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4775" y="1418590"/>
            <a:ext cx="6096000" cy="368300"/>
          </a:xfrm>
          <a:prstGeom prst="rect">
            <a:avLst/>
          </a:prstGeom>
          <a:noFill/>
        </p:spPr>
        <p:txBody>
          <a:bodyPr wrap="square" rtlCol="0" anchor="t">
            <a:spAutoFit/>
          </a:bodyPr>
          <a:p>
            <a:r>
              <a:rPr lang="zh-CN" altLang="en-US"/>
              <a:t>https://github.com/c0ny1/upload-labs</a:t>
            </a:r>
            <a:endParaRPr lang="zh-CN" altLang="en-US"/>
          </a:p>
        </p:txBody>
      </p:sp>
      <p:pic>
        <p:nvPicPr>
          <p:cNvPr id="5" name="图片 4"/>
          <p:cNvPicPr>
            <a:picLocks noChangeAspect="1"/>
          </p:cNvPicPr>
          <p:nvPr/>
        </p:nvPicPr>
        <p:blipFill>
          <a:blip r:embed="rId1"/>
          <a:stretch>
            <a:fillRect/>
          </a:stretch>
        </p:blipFill>
        <p:spPr>
          <a:xfrm>
            <a:off x="1374775" y="1872615"/>
            <a:ext cx="9076055" cy="4693285"/>
          </a:xfrm>
          <a:prstGeom prst="rect">
            <a:avLst/>
          </a:prstGeom>
          <a:ln>
            <a:solidFill>
              <a:schemeClr val="tx1"/>
            </a:solidFill>
          </a:ln>
        </p:spPr>
      </p:pic>
      <p:sp>
        <p:nvSpPr>
          <p:cNvPr id="6" name="矩形 5"/>
          <p:cNvSpPr/>
          <p:nvPr/>
        </p:nvSpPr>
        <p:spPr>
          <a:xfrm>
            <a:off x="6440170" y="2945130"/>
            <a:ext cx="4056380" cy="330263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280785" y="1418590"/>
            <a:ext cx="4064000" cy="368300"/>
          </a:xfrm>
          <a:prstGeom prst="rect">
            <a:avLst/>
          </a:prstGeom>
          <a:noFill/>
        </p:spPr>
        <p:txBody>
          <a:bodyPr wrap="square" rtlCol="0">
            <a:spAutoFit/>
          </a:bodyPr>
          <a:p>
            <a:r>
              <a:rPr lang="zh-CN" altLang="en-US"/>
              <a:t>然后解压到</a:t>
            </a:r>
            <a:r>
              <a:rPr lang="en-US" altLang="zh-CN"/>
              <a:t>phpstudy</a:t>
            </a:r>
            <a:r>
              <a:rPr lang="zh-CN" altLang="en-US"/>
              <a:t>的</a:t>
            </a:r>
            <a:r>
              <a:rPr lang="en-US" altLang="zh-CN"/>
              <a:t>WWW</a:t>
            </a:r>
            <a:r>
              <a:rPr lang="zh-CN" altLang="en-US"/>
              <a:t>目录中</a:t>
            </a:r>
            <a:endParaRPr lang="zh-CN" altLang="en-US"/>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480435" y="1746885"/>
            <a:ext cx="8576310" cy="4609465"/>
          </a:xfrm>
          <a:prstGeom prst="rect">
            <a:avLst/>
          </a:prstGeom>
        </p:spPr>
      </p:pic>
      <p:sp>
        <p:nvSpPr>
          <p:cNvPr id="5" name="文本框 4"/>
          <p:cNvSpPr txBox="1"/>
          <p:nvPr/>
        </p:nvSpPr>
        <p:spPr>
          <a:xfrm>
            <a:off x="167640" y="2972435"/>
            <a:ext cx="3171825" cy="1753235"/>
          </a:xfrm>
          <a:prstGeom prst="rect">
            <a:avLst/>
          </a:prstGeom>
          <a:noFill/>
        </p:spPr>
        <p:txBody>
          <a:bodyPr wrap="square" rtlCol="0">
            <a:spAutoFit/>
          </a:bodyPr>
          <a:p>
            <a:r>
              <a:rPr lang="zh-CN" altLang="en-US"/>
              <a:t>现在要上传一个文件到服务器，真实场景中可能是要上传一个头像，这时候就可以测试一下了，我们首先传一个恶意文件试</a:t>
            </a:r>
            <a:r>
              <a:rPr lang="zh-CN" altLang="en-US"/>
              <a:t>一试，发现不行，</a:t>
            </a:r>
            <a:r>
              <a:rPr lang="zh-CN" altLang="en-US"/>
              <a:t>类型被做了限制</a:t>
            </a:r>
            <a:endParaRPr lang="zh-CN" altLang="en-US"/>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60680" y="1351915"/>
            <a:ext cx="9553575" cy="922020"/>
          </a:xfrm>
          <a:prstGeom prst="rect">
            <a:avLst/>
          </a:prstGeom>
          <a:noFill/>
        </p:spPr>
        <p:txBody>
          <a:bodyPr wrap="square" rtlCol="0">
            <a:spAutoFit/>
          </a:bodyPr>
          <a:p>
            <a:r>
              <a:rPr lang="en-US" altLang="zh-CN"/>
              <a:t>1.</a:t>
            </a:r>
            <a:r>
              <a:rPr lang="zh-CN" altLang="en-US"/>
              <a:t>首先打开</a:t>
            </a:r>
            <a:r>
              <a:rPr lang="en-US" altLang="zh-CN"/>
              <a:t>burpsuite</a:t>
            </a:r>
            <a:r>
              <a:rPr lang="zh-CN" altLang="en-US"/>
              <a:t>，进行抓包，发现什么信息都没有（</a:t>
            </a:r>
            <a:r>
              <a:rPr lang="zh-CN" altLang="en-US"/>
              <a:t>先判断前后端）</a:t>
            </a:r>
            <a:endParaRPr lang="en-US" altLang="zh-CN"/>
          </a:p>
          <a:p>
            <a:endParaRPr lang="en-US" altLang="zh-CN"/>
          </a:p>
          <a:p>
            <a:r>
              <a:rPr lang="en-US" altLang="zh-CN"/>
              <a:t>2.</a:t>
            </a:r>
            <a:r>
              <a:rPr lang="zh-CN" altLang="en-US"/>
              <a:t>然后</a:t>
            </a:r>
            <a:r>
              <a:rPr lang="en-US" altLang="zh-CN"/>
              <a:t>F12</a:t>
            </a:r>
            <a:r>
              <a:rPr lang="zh-CN" altLang="en-US"/>
              <a:t>打开控制台，找到上传</a:t>
            </a:r>
            <a:r>
              <a:rPr lang="zh-CN" altLang="en-US"/>
              <a:t>部分：</a:t>
            </a:r>
            <a:endParaRPr lang="zh-CN" altLang="en-US"/>
          </a:p>
        </p:txBody>
      </p:sp>
      <p:pic>
        <p:nvPicPr>
          <p:cNvPr id="5" name="图片 4"/>
          <p:cNvPicPr>
            <a:picLocks noChangeAspect="1"/>
          </p:cNvPicPr>
          <p:nvPr/>
        </p:nvPicPr>
        <p:blipFill>
          <a:blip r:embed="rId1"/>
          <a:stretch>
            <a:fillRect/>
          </a:stretch>
        </p:blipFill>
        <p:spPr>
          <a:xfrm>
            <a:off x="360680" y="2273935"/>
            <a:ext cx="6927215" cy="1475740"/>
          </a:xfrm>
          <a:prstGeom prst="rect">
            <a:avLst/>
          </a:prstGeom>
          <a:ln>
            <a:solidFill>
              <a:schemeClr val="accent1"/>
            </a:solidFill>
          </a:ln>
        </p:spPr>
      </p:pic>
      <p:pic>
        <p:nvPicPr>
          <p:cNvPr id="6" name="图片 5"/>
          <p:cNvPicPr>
            <a:picLocks noChangeAspect="1"/>
          </p:cNvPicPr>
          <p:nvPr/>
        </p:nvPicPr>
        <p:blipFill>
          <a:blip r:embed="rId2"/>
          <a:stretch>
            <a:fillRect/>
          </a:stretch>
        </p:blipFill>
        <p:spPr>
          <a:xfrm>
            <a:off x="364490" y="4147820"/>
            <a:ext cx="6922770" cy="2720340"/>
          </a:xfrm>
          <a:prstGeom prst="rect">
            <a:avLst/>
          </a:prstGeom>
          <a:ln>
            <a:solidFill>
              <a:schemeClr val="accent1"/>
            </a:solidFill>
          </a:ln>
        </p:spPr>
      </p:pic>
      <p:sp>
        <p:nvSpPr>
          <p:cNvPr id="7" name="文本框 6"/>
          <p:cNvSpPr txBox="1"/>
          <p:nvPr/>
        </p:nvSpPr>
        <p:spPr>
          <a:xfrm>
            <a:off x="394970" y="3796030"/>
            <a:ext cx="4064000" cy="368300"/>
          </a:xfrm>
          <a:prstGeom prst="rect">
            <a:avLst/>
          </a:prstGeom>
          <a:noFill/>
        </p:spPr>
        <p:txBody>
          <a:bodyPr wrap="square" rtlCol="0">
            <a:spAutoFit/>
          </a:bodyPr>
          <a:p>
            <a:r>
              <a:rPr lang="en-US" altLang="zh-CN"/>
              <a:t>3.</a:t>
            </a:r>
            <a:r>
              <a:rPr lang="zh-CN" altLang="en-US"/>
              <a:t>看到调试器中</a:t>
            </a:r>
            <a:r>
              <a:rPr lang="en-US" altLang="zh-CN"/>
              <a:t>checkfile</a:t>
            </a:r>
            <a:r>
              <a:rPr lang="zh-CN" altLang="en-US"/>
              <a:t>代码</a:t>
            </a:r>
            <a:endParaRPr lang="zh-CN" altLang="en-US"/>
          </a:p>
        </p:txBody>
      </p:sp>
      <p:sp>
        <p:nvSpPr>
          <p:cNvPr id="8" name="文本框 7"/>
          <p:cNvSpPr txBox="1"/>
          <p:nvPr/>
        </p:nvSpPr>
        <p:spPr>
          <a:xfrm>
            <a:off x="7472680" y="5307330"/>
            <a:ext cx="4064000" cy="645160"/>
          </a:xfrm>
          <a:prstGeom prst="rect">
            <a:avLst/>
          </a:prstGeom>
          <a:noFill/>
        </p:spPr>
        <p:txBody>
          <a:bodyPr wrap="square" rtlCol="0">
            <a:spAutoFit/>
          </a:bodyPr>
          <a:p>
            <a:r>
              <a:rPr lang="zh-CN" altLang="en-US"/>
              <a:t>这个函数对文件类型进行检查，如果不是规定类型就</a:t>
            </a:r>
            <a:r>
              <a:rPr lang="en-US" altLang="zh-CN"/>
              <a:t>return false</a:t>
            </a:r>
            <a:r>
              <a:rPr lang="zh-CN" altLang="en-US"/>
              <a:t>；</a:t>
            </a:r>
            <a:endParaRPr lang="zh-CN" altLang="en-US"/>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133475" y="1971040"/>
            <a:ext cx="8801100" cy="2535555"/>
          </a:xfrm>
          <a:prstGeom prst="rect">
            <a:avLst/>
          </a:prstGeom>
          <a:ln>
            <a:solidFill>
              <a:schemeClr val="tx1"/>
            </a:solidFill>
          </a:ln>
        </p:spPr>
      </p:pic>
      <p:sp>
        <p:nvSpPr>
          <p:cNvPr id="5" name="矩形 4"/>
          <p:cNvSpPr/>
          <p:nvPr/>
        </p:nvSpPr>
        <p:spPr>
          <a:xfrm>
            <a:off x="8227060" y="2000885"/>
            <a:ext cx="786130" cy="59436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1011555" y="5027295"/>
            <a:ext cx="9289415" cy="368300"/>
          </a:xfrm>
          <a:prstGeom prst="rect">
            <a:avLst/>
          </a:prstGeom>
          <a:noFill/>
        </p:spPr>
        <p:txBody>
          <a:bodyPr wrap="square" rtlCol="0">
            <a:spAutoFit/>
          </a:bodyPr>
          <a:p>
            <a:r>
              <a:rPr lang="zh-CN" altLang="en-US"/>
              <a:t>禁用</a:t>
            </a:r>
            <a:r>
              <a:rPr lang="en-US" altLang="zh-CN"/>
              <a:t>html</a:t>
            </a:r>
            <a:r>
              <a:rPr lang="zh-CN" altLang="en-US"/>
              <a:t>表单</a:t>
            </a:r>
            <a:r>
              <a:rPr lang="zh-CN" altLang="en-US"/>
              <a:t>属性，直接将检验函数删除掉，这时候前端拦截就</a:t>
            </a:r>
            <a:r>
              <a:rPr lang="zh-CN" altLang="en-US"/>
              <a:t>无效了</a:t>
            </a:r>
            <a:endParaRPr lang="zh-CN" altLang="en-US"/>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021455" y="1449070"/>
            <a:ext cx="7993380" cy="4907280"/>
          </a:xfrm>
          <a:prstGeom prst="rect">
            <a:avLst/>
          </a:prstGeom>
        </p:spPr>
      </p:pic>
      <p:sp>
        <p:nvSpPr>
          <p:cNvPr id="5" name="文本框 4"/>
          <p:cNvSpPr txBox="1"/>
          <p:nvPr/>
        </p:nvSpPr>
        <p:spPr>
          <a:xfrm>
            <a:off x="509905" y="3555365"/>
            <a:ext cx="3086735" cy="645160"/>
          </a:xfrm>
          <a:prstGeom prst="rect">
            <a:avLst/>
          </a:prstGeom>
          <a:noFill/>
        </p:spPr>
        <p:txBody>
          <a:bodyPr wrap="square" rtlCol="0">
            <a:spAutoFit/>
          </a:bodyPr>
          <a:p>
            <a:r>
              <a:rPr lang="zh-CN" altLang="en-US"/>
              <a:t>再</a:t>
            </a:r>
            <a:r>
              <a:rPr lang="zh-CN" altLang="en-US"/>
              <a:t>试一次，我们看到，已经上传成功</a:t>
            </a:r>
            <a:r>
              <a:rPr lang="zh-CN" altLang="en-US"/>
              <a:t>了</a:t>
            </a:r>
            <a:endParaRPr lang="zh-CN" altLang="en-US"/>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a:t>
            </a:r>
            <a:r>
              <a:rPr lang="zh-CN" altLang="en-US"/>
              <a:t>更改数据包文件</a:t>
            </a:r>
            <a:r>
              <a:rPr lang="zh-CN" altLang="en-US"/>
              <a:t>后缀</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57480" y="1253490"/>
            <a:ext cx="8629650" cy="5329555"/>
          </a:xfrm>
          <a:prstGeom prst="rect">
            <a:avLst/>
          </a:prstGeom>
          <a:ln>
            <a:solidFill>
              <a:schemeClr val="tx1"/>
            </a:solidFill>
          </a:ln>
        </p:spPr>
      </p:pic>
      <p:sp>
        <p:nvSpPr>
          <p:cNvPr id="5" name="文本框 4"/>
          <p:cNvSpPr txBox="1"/>
          <p:nvPr/>
        </p:nvSpPr>
        <p:spPr>
          <a:xfrm>
            <a:off x="8877935" y="3114675"/>
            <a:ext cx="3140075" cy="1476375"/>
          </a:xfrm>
          <a:prstGeom prst="rect">
            <a:avLst/>
          </a:prstGeom>
          <a:noFill/>
        </p:spPr>
        <p:txBody>
          <a:bodyPr wrap="square" rtlCol="0">
            <a:spAutoFit/>
          </a:bodyPr>
          <a:p>
            <a:r>
              <a:rPr lang="zh-CN" altLang="en-US"/>
              <a:t>创建一个恶意文件，以</a:t>
            </a:r>
            <a:r>
              <a:rPr lang="en-US" altLang="zh-CN"/>
              <a:t>jpg</a:t>
            </a:r>
            <a:r>
              <a:rPr lang="zh-CN" altLang="en-US"/>
              <a:t>结尾，然后使用</a:t>
            </a:r>
            <a:r>
              <a:rPr lang="en-US" altLang="zh-CN"/>
              <a:t>burpsuite</a:t>
            </a:r>
            <a:r>
              <a:rPr lang="zh-CN" altLang="en-US"/>
              <a:t>抓包，</a:t>
            </a:r>
            <a:endParaRPr lang="zh-CN" altLang="en-US"/>
          </a:p>
          <a:p>
            <a:endParaRPr lang="zh-CN" altLang="en-US"/>
          </a:p>
          <a:p>
            <a:r>
              <a:rPr lang="en-US" altLang="zh-CN"/>
              <a:t>filename</a:t>
            </a:r>
            <a:r>
              <a:rPr lang="zh-CN" altLang="en-US"/>
              <a:t>处，更改文件后缀名，把</a:t>
            </a:r>
            <a:r>
              <a:rPr lang="en-US" altLang="zh-CN" b="1"/>
              <a:t>jpg</a:t>
            </a:r>
            <a:r>
              <a:rPr lang="zh-CN" altLang="en-US"/>
              <a:t>改为</a:t>
            </a:r>
            <a:r>
              <a:rPr lang="en-US" altLang="zh-CN" b="1"/>
              <a:t>txt</a:t>
            </a:r>
            <a:endParaRPr lang="en-US" altLang="zh-CN" b="1"/>
          </a:p>
        </p:txBody>
      </p:sp>
      <p:sp>
        <p:nvSpPr>
          <p:cNvPr id="6" name="矩形 5"/>
          <p:cNvSpPr/>
          <p:nvPr/>
        </p:nvSpPr>
        <p:spPr>
          <a:xfrm>
            <a:off x="4417060" y="4963160"/>
            <a:ext cx="1487170" cy="4140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a:t>
            </a:r>
            <a:r>
              <a:rPr lang="zh-CN" altLang="en-US">
                <a:sym typeface="+mn-ea"/>
              </a:rPr>
              <a:t>更改数据包文件后缀</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92430" y="2110105"/>
            <a:ext cx="5476875" cy="3731260"/>
          </a:xfrm>
          <a:prstGeom prst="rect">
            <a:avLst/>
          </a:prstGeom>
          <a:ln>
            <a:solidFill>
              <a:schemeClr val="tx1"/>
            </a:solidFill>
          </a:ln>
        </p:spPr>
      </p:pic>
      <p:sp>
        <p:nvSpPr>
          <p:cNvPr id="5" name="文本框 4"/>
          <p:cNvSpPr txBox="1"/>
          <p:nvPr/>
        </p:nvSpPr>
        <p:spPr>
          <a:xfrm>
            <a:off x="6430010" y="4333240"/>
            <a:ext cx="5414645" cy="460375"/>
          </a:xfrm>
          <a:prstGeom prst="rect">
            <a:avLst/>
          </a:prstGeom>
          <a:noFill/>
        </p:spPr>
        <p:txBody>
          <a:bodyPr wrap="square" rtlCol="0">
            <a:spAutoFit/>
          </a:bodyPr>
          <a:p>
            <a:r>
              <a:rPr lang="zh-CN" altLang="en-US" sz="2400"/>
              <a:t>这里就可以看到，文件已经上传成功了</a:t>
            </a:r>
            <a:endParaRPr lang="zh-CN" altLang="en-US" sz="2400"/>
          </a:p>
        </p:txBody>
      </p:sp>
      <p:pic>
        <p:nvPicPr>
          <p:cNvPr id="6" name="图片 5"/>
          <p:cNvPicPr>
            <a:picLocks noChangeAspect="1"/>
          </p:cNvPicPr>
          <p:nvPr/>
        </p:nvPicPr>
        <p:blipFill>
          <a:blip r:embed="rId2"/>
          <a:stretch>
            <a:fillRect/>
          </a:stretch>
        </p:blipFill>
        <p:spPr>
          <a:xfrm>
            <a:off x="6430010" y="2110105"/>
            <a:ext cx="5414645" cy="1282700"/>
          </a:xfrm>
          <a:prstGeom prst="rect">
            <a:avLst/>
          </a:prstGeom>
          <a:ln>
            <a:solidFill>
              <a:schemeClr val="tx1"/>
            </a:solidFill>
          </a:ln>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a:t>
            </a:r>
            <a:r>
              <a:rPr lang="zh-CN" altLang="en-US">
                <a:sym typeface="+mn-ea"/>
              </a:rPr>
              <a:t>禁用</a:t>
            </a:r>
            <a:r>
              <a:rPr lang="en-US" altLang="zh-CN">
                <a:sym typeface="+mn-ea"/>
              </a:rPr>
              <a:t>JS</a:t>
            </a:r>
            <a:endParaRPr lang="en-US" altLang="zh-CN">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55040" y="1944370"/>
            <a:ext cx="10368280" cy="1075690"/>
          </a:xfrm>
          <a:prstGeom prst="rect">
            <a:avLst/>
          </a:prstGeom>
          <a:ln>
            <a:solidFill>
              <a:schemeClr val="tx1"/>
            </a:solidFill>
          </a:ln>
        </p:spPr>
      </p:pic>
      <p:sp>
        <p:nvSpPr>
          <p:cNvPr id="5" name="文本框 4"/>
          <p:cNvSpPr txBox="1"/>
          <p:nvPr/>
        </p:nvSpPr>
        <p:spPr>
          <a:xfrm>
            <a:off x="955040" y="1405255"/>
            <a:ext cx="9171940" cy="368300"/>
          </a:xfrm>
          <a:prstGeom prst="rect">
            <a:avLst/>
          </a:prstGeom>
          <a:noFill/>
        </p:spPr>
        <p:txBody>
          <a:bodyPr wrap="square" rtlCol="0">
            <a:spAutoFit/>
          </a:bodyPr>
          <a:p>
            <a:r>
              <a:rPr lang="zh-CN" altLang="en-US"/>
              <a:t>禁用</a:t>
            </a:r>
            <a:r>
              <a:rPr lang="en-US" altLang="zh-CN"/>
              <a:t>JS</a:t>
            </a:r>
            <a:r>
              <a:rPr lang="zh-CN" altLang="en-US"/>
              <a:t>：找到自己浏览器中禁用</a:t>
            </a:r>
            <a:r>
              <a:rPr lang="en-US" altLang="zh-CN"/>
              <a:t>JS</a:t>
            </a:r>
            <a:r>
              <a:rPr lang="zh-CN" altLang="en-US"/>
              <a:t>的选项，禁用</a:t>
            </a:r>
            <a:r>
              <a:rPr lang="en-US" altLang="zh-CN"/>
              <a:t>JS</a:t>
            </a:r>
            <a:endParaRPr lang="en-US" altLang="zh-CN"/>
          </a:p>
        </p:txBody>
      </p:sp>
      <p:pic>
        <p:nvPicPr>
          <p:cNvPr id="6" name="图片 5"/>
          <p:cNvPicPr>
            <a:picLocks noChangeAspect="1"/>
          </p:cNvPicPr>
          <p:nvPr/>
        </p:nvPicPr>
        <p:blipFill>
          <a:blip r:embed="rId2"/>
          <a:stretch>
            <a:fillRect/>
          </a:stretch>
        </p:blipFill>
        <p:spPr>
          <a:xfrm>
            <a:off x="955040" y="3130550"/>
            <a:ext cx="5136515" cy="3590925"/>
          </a:xfrm>
          <a:prstGeom prst="rect">
            <a:avLst/>
          </a:prstGeom>
        </p:spPr>
      </p:pic>
      <p:sp>
        <p:nvSpPr>
          <p:cNvPr id="7" name="文本框 6"/>
          <p:cNvSpPr txBox="1"/>
          <p:nvPr/>
        </p:nvSpPr>
        <p:spPr>
          <a:xfrm>
            <a:off x="6951980" y="4285615"/>
            <a:ext cx="4064000" cy="645160"/>
          </a:xfrm>
          <a:prstGeom prst="rect">
            <a:avLst/>
          </a:prstGeom>
          <a:noFill/>
        </p:spPr>
        <p:txBody>
          <a:bodyPr wrap="square" rtlCol="0">
            <a:spAutoFit/>
          </a:bodyPr>
          <a:p>
            <a:r>
              <a:rPr lang="zh-CN" altLang="en-US"/>
              <a:t>将</a:t>
            </a:r>
            <a:r>
              <a:rPr lang="en-US" altLang="zh-CN"/>
              <a:t>js</a:t>
            </a:r>
            <a:r>
              <a:rPr lang="zh-CN" altLang="en-US"/>
              <a:t>禁用，这样</a:t>
            </a:r>
            <a:r>
              <a:rPr lang="en-US" altLang="zh-CN"/>
              <a:t>js</a:t>
            </a:r>
            <a:r>
              <a:rPr lang="zh-CN" altLang="en-US"/>
              <a:t>验证代码就不会被启用，上传恶意文件</a:t>
            </a:r>
            <a:r>
              <a:rPr lang="zh-CN" altLang="en-US"/>
              <a:t>成功了</a:t>
            </a:r>
            <a:endParaRPr lang="zh-CN" altLang="en-US"/>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5925" y="1153795"/>
            <a:ext cx="3903345" cy="1143000"/>
          </a:xfrm>
        </p:spPr>
        <p:txBody>
          <a:bodyPr/>
          <a:lstStyle/>
          <a:p>
            <a:r>
              <a:rPr lang="en-US" altLang="zh-CN" dirty="0" smtClean="0"/>
              <a:t>Content</a:t>
            </a:r>
            <a:endParaRPr lang="zh-CN" altLang="en-US" dirty="0"/>
          </a:p>
        </p:txBody>
      </p:sp>
      <p:grpSp>
        <p:nvGrpSpPr>
          <p:cNvPr id="5" name="组合 4"/>
          <p:cNvGrpSpPr/>
          <p:nvPr>
            <p:custDataLst>
              <p:tags r:id="rId1"/>
            </p:custDataLst>
          </p:nvPr>
        </p:nvGrpSpPr>
        <p:grpSpPr>
          <a:xfrm>
            <a:off x="3783717" y="2462820"/>
            <a:ext cx="3750280" cy="674078"/>
            <a:chOff x="3799246" y="1097423"/>
            <a:chExt cx="3404108" cy="674078"/>
          </a:xfrm>
        </p:grpSpPr>
        <p:sp>
          <p:nvSpPr>
            <p:cNvPr id="6" name="椭圆 5"/>
            <p:cNvSpPr/>
            <p:nvPr>
              <p:custDataLst>
                <p:tags r:id="rId2"/>
              </p:custDataLst>
            </p:nvPr>
          </p:nvSpPr>
          <p:spPr>
            <a:xfrm>
              <a:off x="3799246" y="1097423"/>
              <a:ext cx="737774"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1.</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7" name="文本框 6"/>
            <p:cNvSpPr txBox="1"/>
            <p:nvPr>
              <p:custDataLst>
                <p:tags r:id="rId3"/>
              </p:custDataLst>
            </p:nvPr>
          </p:nvSpPr>
          <p:spPr>
            <a:xfrm>
              <a:off x="4536993" y="1231127"/>
              <a:ext cx="2666361"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什么是文件上传</a:t>
              </a: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漏洞</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8" name="组合 7"/>
          <p:cNvGrpSpPr/>
          <p:nvPr>
            <p:custDataLst>
              <p:tags r:id="rId4"/>
            </p:custDataLst>
          </p:nvPr>
        </p:nvGrpSpPr>
        <p:grpSpPr>
          <a:xfrm>
            <a:off x="3783712" y="4120456"/>
            <a:ext cx="2244692" cy="674078"/>
            <a:chOff x="3799246" y="1935623"/>
            <a:chExt cx="2037496" cy="674078"/>
          </a:xfrm>
        </p:grpSpPr>
        <p:sp>
          <p:nvSpPr>
            <p:cNvPr id="9" name="椭圆 8"/>
            <p:cNvSpPr/>
            <p:nvPr>
              <p:custDataLst>
                <p:tags r:id="rId5"/>
              </p:custDataLst>
            </p:nvPr>
          </p:nvSpPr>
          <p:spPr>
            <a:xfrm>
              <a:off x="3799246" y="19356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3.</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11" name="文本框 10"/>
            <p:cNvSpPr txBox="1"/>
            <p:nvPr>
              <p:custDataLst>
                <p:tags r:id="rId6"/>
              </p:custDataLst>
            </p:nvPr>
          </p:nvSpPr>
          <p:spPr>
            <a:xfrm>
              <a:off x="4419984" y="2075925"/>
              <a:ext cx="1416758" cy="460375"/>
            </a:xfrm>
            <a:prstGeom prst="rect">
              <a:avLst/>
            </a:prstGeom>
            <a:noFill/>
          </p:spPr>
          <p:txBody>
            <a:bodyPr wrap="none" rtlCol="0">
              <a:spAutoFit/>
              <a:scene3d>
                <a:camera prst="orthographicFront"/>
                <a:lightRig rig="threePt" dir="t"/>
              </a:scene3d>
              <a:sp3d contourW="12700"/>
            </a:bodyPr>
            <a:lstStyle/>
            <a:p>
              <a:pPr defTabSz="1218565">
                <a:defRPr/>
              </a:pPr>
              <a:r>
                <a:rPr lang="en-US" altLang="zh-CN"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随堂练习</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
        <p:nvSpPr>
          <p:cNvPr id="10" name="椭圆 9"/>
          <p:cNvSpPr/>
          <p:nvPr>
            <p:custDataLst>
              <p:tags r:id="rId7"/>
            </p:custDataLst>
          </p:nvPr>
        </p:nvSpPr>
        <p:spPr>
          <a:xfrm>
            <a:off x="3783712" y="3291146"/>
            <a:ext cx="972456"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2.</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12" name="文本框 11"/>
          <p:cNvSpPr txBox="1"/>
          <p:nvPr>
            <p:custDataLst>
              <p:tags r:id="rId8"/>
            </p:custDataLst>
          </p:nvPr>
        </p:nvSpPr>
        <p:spPr>
          <a:xfrm>
            <a:off x="4625060" y="3440439"/>
            <a:ext cx="795020"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靶场</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2" name="Freeform 69"/>
          <p:cNvSpPr>
            <a:spLocks noEditPoints="1"/>
          </p:cNvSpPr>
          <p:nvPr>
            <p:custDataLst>
              <p:tags r:id="rId9"/>
            </p:custDataLst>
          </p:nvPr>
        </p:nvSpPr>
        <p:spPr bwMode="auto">
          <a:xfrm>
            <a:off x="913130" y="2144050"/>
            <a:ext cx="1974593" cy="4665055"/>
          </a:xfrm>
          <a:custGeom>
            <a:avLst/>
            <a:gdLst>
              <a:gd name="T0" fmla="*/ 3562183 w 693"/>
              <a:gd name="T1" fmla="*/ 8655381 h 1641"/>
              <a:gd name="T2" fmla="*/ 2963736 w 693"/>
              <a:gd name="T3" fmla="*/ 5601544 h 1641"/>
              <a:gd name="T4" fmla="*/ 2838347 w 693"/>
              <a:gd name="T5" fmla="*/ 4486922 h 1641"/>
              <a:gd name="T6" fmla="*/ 3032130 w 693"/>
              <a:gd name="T7" fmla="*/ 4322004 h 1641"/>
              <a:gd name="T8" fmla="*/ 3254410 w 693"/>
              <a:gd name="T9" fmla="*/ 2877545 h 1641"/>
              <a:gd name="T10" fmla="*/ 2878243 w 693"/>
              <a:gd name="T11" fmla="*/ 1603691 h 1641"/>
              <a:gd name="T12" fmla="*/ 2245600 w 693"/>
              <a:gd name="T13" fmla="*/ 1381904 h 1641"/>
              <a:gd name="T14" fmla="*/ 1960625 w 693"/>
              <a:gd name="T15" fmla="*/ 1216985 h 1641"/>
              <a:gd name="T16" fmla="*/ 1943527 w 693"/>
              <a:gd name="T17" fmla="*/ 1160117 h 1641"/>
              <a:gd name="T18" fmla="*/ 2017620 w 693"/>
              <a:gd name="T19" fmla="*/ 369645 h 1641"/>
              <a:gd name="T20" fmla="*/ 1783941 w 693"/>
              <a:gd name="T21" fmla="*/ 0 h 1641"/>
              <a:gd name="T22" fmla="*/ 1299484 w 693"/>
              <a:gd name="T23" fmla="*/ 136484 h 1641"/>
              <a:gd name="T24" fmla="*/ 1219691 w 693"/>
              <a:gd name="T25" fmla="*/ 688108 h 1641"/>
              <a:gd name="T26" fmla="*/ 1367878 w 693"/>
              <a:gd name="T27" fmla="*/ 1137369 h 1641"/>
              <a:gd name="T28" fmla="*/ 1367878 w 693"/>
              <a:gd name="T29" fmla="*/ 1222672 h 1641"/>
              <a:gd name="T30" fmla="*/ 837825 w 693"/>
              <a:gd name="T31" fmla="*/ 1546822 h 1641"/>
              <a:gd name="T32" fmla="*/ 125389 w 693"/>
              <a:gd name="T33" fmla="*/ 3019716 h 1641"/>
              <a:gd name="T34" fmla="*/ 644043 w 693"/>
              <a:gd name="T35" fmla="*/ 4418680 h 1641"/>
              <a:gd name="T36" fmla="*/ 815027 w 693"/>
              <a:gd name="T37" fmla="*/ 4560851 h 1641"/>
              <a:gd name="T38" fmla="*/ 1253888 w 693"/>
              <a:gd name="T39" fmla="*/ 6727540 h 1641"/>
              <a:gd name="T40" fmla="*/ 1521764 w 693"/>
              <a:gd name="T41" fmla="*/ 8359665 h 1641"/>
              <a:gd name="T42" fmla="*/ 1316583 w 693"/>
              <a:gd name="T43" fmla="*/ 9110329 h 1641"/>
              <a:gd name="T44" fmla="*/ 1954926 w 693"/>
              <a:gd name="T45" fmla="*/ 9070521 h 1641"/>
              <a:gd name="T46" fmla="*/ 2000522 w 693"/>
              <a:gd name="T47" fmla="*/ 8553018 h 1641"/>
              <a:gd name="T48" fmla="*/ 1949226 w 693"/>
              <a:gd name="T49" fmla="*/ 7546446 h 1641"/>
              <a:gd name="T50" fmla="*/ 1903630 w 693"/>
              <a:gd name="T51" fmla="*/ 6642237 h 1641"/>
              <a:gd name="T52" fmla="*/ 2120211 w 693"/>
              <a:gd name="T53" fmla="*/ 5635665 h 1641"/>
              <a:gd name="T54" fmla="*/ 2821249 w 693"/>
              <a:gd name="T55" fmla="*/ 8274362 h 1641"/>
              <a:gd name="T56" fmla="*/ 3151819 w 693"/>
              <a:gd name="T57" fmla="*/ 9070521 h 1641"/>
              <a:gd name="T58" fmla="*/ 3949748 w 693"/>
              <a:gd name="T59" fmla="*/ 9258187 h 1641"/>
              <a:gd name="T60" fmla="*/ 655442 w 693"/>
              <a:gd name="T61" fmla="*/ 3457603 h 1641"/>
              <a:gd name="T62" fmla="*/ 712437 w 693"/>
              <a:gd name="T63" fmla="*/ 2979908 h 1641"/>
              <a:gd name="T64" fmla="*/ 2251299 w 693"/>
              <a:gd name="T65" fmla="*/ 3923924 h 1641"/>
              <a:gd name="T66" fmla="*/ 1789641 w 693"/>
              <a:gd name="T67" fmla="*/ 1745862 h 1641"/>
              <a:gd name="T68" fmla="*/ 1595858 w 693"/>
              <a:gd name="T69" fmla="*/ 1654872 h 1641"/>
              <a:gd name="T70" fmla="*/ 1681350 w 693"/>
              <a:gd name="T71" fmla="*/ 2758121 h 1641"/>
              <a:gd name="T72" fmla="*/ 1561661 w 693"/>
              <a:gd name="T73" fmla="*/ 3906864 h 1641"/>
              <a:gd name="T74" fmla="*/ 1339381 w 693"/>
              <a:gd name="T75" fmla="*/ 3082271 h 1641"/>
              <a:gd name="T76" fmla="*/ 1413474 w 693"/>
              <a:gd name="T77" fmla="*/ 1279541 h 1641"/>
              <a:gd name="T78" fmla="*/ 1903630 w 693"/>
              <a:gd name="T79" fmla="*/ 1290914 h 1641"/>
              <a:gd name="T80" fmla="*/ 2171506 w 693"/>
              <a:gd name="T81" fmla="*/ 2348668 h 1641"/>
              <a:gd name="T82" fmla="*/ 2342491 w 693"/>
              <a:gd name="T83" fmla="*/ 3918238 h 1641"/>
              <a:gd name="T84" fmla="*/ 2695860 w 693"/>
              <a:gd name="T85" fmla="*/ 2758121 h 1641"/>
              <a:gd name="T86" fmla="*/ 2855446 w 693"/>
              <a:gd name="T87" fmla="*/ 3275624 h 16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797979"/>
          </a:solidFill>
          <a:ln>
            <a:noFill/>
          </a:ln>
          <a:effectLst>
            <a:outerShdw blurRad="76200" sy="23000" kx="1199993" algn="br" rotWithShape="0">
              <a:srgbClr val="000000">
                <a:alpha val="6000"/>
              </a:srgbClr>
            </a:outerShdw>
          </a:effectLst>
          <a:extLst>
            <a:ext uri="{91240B29-F687-4F45-9708-019B960494DF}">
              <a14:hiddenLine xmlns:a14="http://schemas.microsoft.com/office/drawing/2010/main" w="9525">
                <a:solidFill>
                  <a:srgbClr val="000000"/>
                </a:solidFill>
                <a:round/>
              </a14:hiddenLine>
            </a:ext>
          </a:extLst>
        </p:spPr>
        <p:txBody>
          <a:bodyPr lIns="60952" tIns="30476" rIns="60952" bIns="30476"/>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Arial" panose="020B0604020202020204"/>
            </a:endParaRPr>
          </a:p>
        </p:txBody>
      </p:sp>
      <p:sp>
        <p:nvSpPr>
          <p:cNvPr id="15" name="矩形 14"/>
          <p:cNvSpPr/>
          <p:nvPr userDrawn="1">
            <p:custDataLst>
              <p:tags r:id="rId10"/>
            </p:custDataLst>
          </p:nvPr>
        </p:nvSpPr>
        <p:spPr>
          <a:xfrm>
            <a:off x="0" y="246380"/>
            <a:ext cx="799592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p:cNvSpPr/>
          <p:nvPr userDrawn="1">
            <p:custDataLst>
              <p:tags r:id="rId11"/>
            </p:custDataLst>
          </p:nvPr>
        </p:nvSpPr>
        <p:spPr>
          <a:xfrm>
            <a:off x="7384335" y="44725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12"/>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13"/>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14"/>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15"/>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16"/>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17"/>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18"/>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19"/>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20"/>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21"/>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22"/>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23"/>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24"/>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25"/>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26"/>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图片 2"/>
          <p:cNvPicPr>
            <a:picLocks noChangeAspect="1"/>
          </p:cNvPicPr>
          <p:nvPr/>
        </p:nvPicPr>
        <p:blipFill>
          <a:blip r:embed="rId27"/>
          <a:stretch>
            <a:fillRect/>
          </a:stretch>
        </p:blipFill>
        <p:spPr>
          <a:xfrm>
            <a:off x="137401" y="363869"/>
            <a:ext cx="652329" cy="652329"/>
          </a:xfrm>
          <a:prstGeom prst="rect">
            <a:avLst/>
          </a:prstGeom>
        </p:spPr>
      </p:pic>
      <p:sp>
        <p:nvSpPr>
          <p:cNvPr id="26" name="标题 7"/>
          <p:cNvSpPr>
            <a:spLocks noGrp="1"/>
          </p:cNvSpPr>
          <p:nvPr/>
        </p:nvSpPr>
        <p:spPr>
          <a:xfrm>
            <a:off x="909320" y="393065"/>
            <a:ext cx="6873875" cy="577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zh-CN" altLang="en-US" dirty="0">
                <a:solidFill>
                  <a:srgbClr val="FFFFFF"/>
                </a:solidFill>
                <a:latin typeface="微软雅黑" panose="020B0503020204020204" charset="-122"/>
                <a:ea typeface="微软雅黑" panose="020B0503020204020204" charset="-122"/>
              </a:rPr>
              <a:t>目录</a:t>
            </a:r>
            <a:endParaRPr lang="zh-CN" altLang="en-US" dirty="0">
              <a:solidFill>
                <a:srgbClr val="FFFFFF"/>
              </a:solidFill>
              <a:latin typeface="微软雅黑" panose="020B0503020204020204" charset="-122"/>
              <a:ea typeface="微软雅黑" panose="020B0503020204020204" charset="-122"/>
            </a:endParaRPr>
          </a:p>
        </p:txBody>
      </p:sp>
    </p:spTree>
    <p:custDataLst>
      <p:tags r:id="rId2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a:t>
            </a:r>
            <a:r>
              <a:rPr lang="zh-CN" altLang="en-US"/>
              <a:t>总结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32155" y="2371090"/>
            <a:ext cx="11084560" cy="3046095"/>
          </a:xfrm>
          <a:prstGeom prst="rect">
            <a:avLst/>
          </a:prstGeom>
          <a:noFill/>
        </p:spPr>
        <p:txBody>
          <a:bodyPr wrap="square" rtlCol="0">
            <a:spAutoFit/>
          </a:bodyPr>
          <a:p>
            <a:r>
              <a:rPr lang="zh-CN" altLang="en-US" sz="2400"/>
              <a:t>第一种，采取了直接删除掉</a:t>
            </a:r>
            <a:r>
              <a:rPr lang="en-US" altLang="zh-CN" sz="2400"/>
              <a:t>html</a:t>
            </a:r>
            <a:r>
              <a:rPr lang="zh-CN" altLang="en-US" sz="2400"/>
              <a:t>表单属性，在前端进行了更改，使前端对文件类型不进行校验</a:t>
            </a:r>
            <a:endParaRPr lang="zh-CN" altLang="en-US" sz="2400"/>
          </a:p>
          <a:p>
            <a:endParaRPr lang="zh-CN" altLang="en-US" sz="2400"/>
          </a:p>
          <a:p>
            <a:endParaRPr lang="zh-CN" altLang="en-US" sz="2400"/>
          </a:p>
          <a:p>
            <a:r>
              <a:rPr lang="zh-CN" altLang="en-US" sz="2400"/>
              <a:t>第二种，在数据传输中，将数据包通过代理截获，更改文件后缀名</a:t>
            </a:r>
            <a:endParaRPr lang="zh-CN" altLang="en-US" sz="2400"/>
          </a:p>
          <a:p>
            <a:endParaRPr lang="zh-CN" altLang="en-US" sz="2400"/>
          </a:p>
          <a:p>
            <a:endParaRPr lang="zh-CN" altLang="en-US" sz="2400"/>
          </a:p>
          <a:p>
            <a:r>
              <a:rPr lang="zh-CN" altLang="en-US" sz="2400"/>
              <a:t>第三种，禁用</a:t>
            </a:r>
            <a:r>
              <a:rPr lang="en-US" altLang="zh-CN" sz="2400"/>
              <a:t>js</a:t>
            </a:r>
            <a:r>
              <a:rPr lang="zh-CN" altLang="en-US" sz="2400"/>
              <a:t>属性，使</a:t>
            </a:r>
            <a:r>
              <a:rPr lang="en-US" altLang="zh-CN" sz="2400"/>
              <a:t>js</a:t>
            </a:r>
            <a:r>
              <a:rPr lang="zh-CN" altLang="en-US" sz="2400"/>
              <a:t>代码</a:t>
            </a:r>
            <a:r>
              <a:rPr lang="zh-CN" altLang="en-US" sz="2400"/>
              <a:t>不执行</a:t>
            </a:r>
            <a:endParaRPr lang="zh-CN" altLang="en-US" sz="2400"/>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PASS-2</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94970" y="1239520"/>
            <a:ext cx="8396605" cy="1014730"/>
          </a:xfrm>
          <a:prstGeom prst="rect">
            <a:avLst/>
          </a:prstGeom>
          <a:noFill/>
        </p:spPr>
        <p:txBody>
          <a:bodyPr wrap="square" rtlCol="0">
            <a:spAutoFit/>
          </a:bodyPr>
          <a:p>
            <a:r>
              <a:rPr lang="zh-CN" altLang="en-US" sz="2000"/>
              <a:t>首先进行测试：</a:t>
            </a:r>
            <a:endParaRPr lang="zh-CN" altLang="en-US" sz="2000"/>
          </a:p>
          <a:p>
            <a:r>
              <a:rPr lang="zh-CN" altLang="en-US" sz="2000"/>
              <a:t>直接上传</a:t>
            </a:r>
            <a:r>
              <a:rPr lang="en-US" altLang="zh-CN" sz="2000"/>
              <a:t>.txt</a:t>
            </a:r>
            <a:r>
              <a:rPr lang="zh-CN" altLang="en-US" sz="2000"/>
              <a:t>文件会报错类型不正确</a:t>
            </a:r>
            <a:endParaRPr lang="zh-CN" altLang="en-US" sz="2000"/>
          </a:p>
          <a:p>
            <a:endParaRPr lang="zh-CN" altLang="en-US" sz="2000"/>
          </a:p>
        </p:txBody>
      </p:sp>
      <p:pic>
        <p:nvPicPr>
          <p:cNvPr id="5" name="图片 4"/>
          <p:cNvPicPr>
            <a:picLocks noChangeAspect="1"/>
          </p:cNvPicPr>
          <p:nvPr/>
        </p:nvPicPr>
        <p:blipFill>
          <a:blip r:embed="rId1"/>
          <a:stretch>
            <a:fillRect/>
          </a:stretch>
        </p:blipFill>
        <p:spPr>
          <a:xfrm>
            <a:off x="496570" y="2067560"/>
            <a:ext cx="8154035" cy="4495800"/>
          </a:xfrm>
          <a:prstGeom prst="rect">
            <a:avLst/>
          </a:prstGeom>
          <a:ln>
            <a:solidFill>
              <a:schemeClr val="tx1"/>
            </a:solidFill>
          </a:ln>
        </p:spPr>
      </p:pic>
      <p:sp>
        <p:nvSpPr>
          <p:cNvPr id="6" name="文本框 5"/>
          <p:cNvSpPr txBox="1"/>
          <p:nvPr/>
        </p:nvSpPr>
        <p:spPr>
          <a:xfrm>
            <a:off x="8791575" y="3338830"/>
            <a:ext cx="3420110" cy="922020"/>
          </a:xfrm>
          <a:prstGeom prst="rect">
            <a:avLst/>
          </a:prstGeom>
          <a:noFill/>
        </p:spPr>
        <p:txBody>
          <a:bodyPr wrap="square" rtlCol="0">
            <a:spAutoFit/>
          </a:bodyPr>
          <a:p>
            <a:r>
              <a:rPr lang="en-US" altLang="zh-CN"/>
              <a:t>filename</a:t>
            </a:r>
            <a:r>
              <a:rPr lang="zh-CN" altLang="en-US"/>
              <a:t>是</a:t>
            </a:r>
            <a:r>
              <a:rPr lang="en-US" altLang="zh-CN"/>
              <a:t>.txt</a:t>
            </a:r>
            <a:r>
              <a:rPr lang="zh-CN" altLang="en-US"/>
              <a:t>，也就是</a:t>
            </a:r>
            <a:r>
              <a:rPr lang="zh-CN" altLang="en-US"/>
              <a:t>说明文件</a:t>
            </a:r>
            <a:endParaRPr lang="zh-CN" altLang="en-US"/>
          </a:p>
          <a:p>
            <a:r>
              <a:rPr lang="zh-CN" altLang="en-US"/>
              <a:t>不是在前端进行了验证，而是在后端，这时候就要欺骗后端</a:t>
            </a:r>
            <a:r>
              <a:rPr lang="zh-CN" altLang="en-US"/>
              <a:t>了</a:t>
            </a:r>
            <a:endParaRPr lang="zh-CN" altLang="en-US"/>
          </a:p>
        </p:txBody>
      </p:sp>
      <p:sp>
        <p:nvSpPr>
          <p:cNvPr id="7" name="矩形 6"/>
          <p:cNvSpPr/>
          <p:nvPr/>
        </p:nvSpPr>
        <p:spPr>
          <a:xfrm>
            <a:off x="4810125" y="5069205"/>
            <a:ext cx="1444625" cy="393065"/>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656590" y="5259705"/>
            <a:ext cx="1858645" cy="319405"/>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PASS-2</a:t>
            </a:r>
            <a:endParaRPr lang="zh-CN" altLang="en-US"/>
          </a:p>
        </p:txBody>
      </p:sp>
      <p:sp>
        <p:nvSpPr>
          <p:cNvPr id="3" name="灯片编号占位符 2"/>
          <p:cNvSpPr>
            <a:spLocks noGrp="1"/>
          </p:cNvSpPr>
          <p:nvPr>
            <p:ph type="sldNum" sz="quarter" idx="12"/>
          </p:nvPr>
        </p:nvSpPr>
        <p:spPr>
          <a:xfrm>
            <a:off x="8610600" y="6435725"/>
            <a:ext cx="2743200" cy="365125"/>
          </a:xfrm>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38760" y="1994535"/>
            <a:ext cx="11277600" cy="1460500"/>
          </a:xfrm>
          <a:prstGeom prst="rect">
            <a:avLst/>
          </a:prstGeom>
          <a:ln>
            <a:solidFill>
              <a:schemeClr val="tx1"/>
            </a:solidFill>
          </a:ln>
        </p:spPr>
      </p:pic>
      <p:sp>
        <p:nvSpPr>
          <p:cNvPr id="6" name="文本框 5"/>
          <p:cNvSpPr txBox="1"/>
          <p:nvPr/>
        </p:nvSpPr>
        <p:spPr>
          <a:xfrm>
            <a:off x="238760" y="3642360"/>
            <a:ext cx="7738110" cy="398780"/>
          </a:xfrm>
          <a:prstGeom prst="rect">
            <a:avLst/>
          </a:prstGeom>
          <a:noFill/>
        </p:spPr>
        <p:txBody>
          <a:bodyPr wrap="square" rtlCol="0">
            <a:spAutoFit/>
          </a:bodyPr>
          <a:p>
            <a:r>
              <a:rPr lang="zh-CN" altLang="en-US" sz="2000"/>
              <a:t>修改原来的</a:t>
            </a:r>
            <a:r>
              <a:rPr lang="en-US" altLang="zh-CN" sz="2000"/>
              <a:t>Content-Type</a:t>
            </a:r>
            <a:r>
              <a:rPr lang="zh-CN" altLang="en-US" sz="2000"/>
              <a:t>，从</a:t>
            </a:r>
            <a:r>
              <a:rPr lang="en-US" altLang="zh-CN" sz="2000"/>
              <a:t>text/plain------&gt;image/jpeg</a:t>
            </a:r>
            <a:r>
              <a:rPr lang="zh-CN" altLang="en-US" sz="2000"/>
              <a:t>然后提交</a:t>
            </a:r>
            <a:endParaRPr lang="zh-CN" altLang="en-US" sz="2000"/>
          </a:p>
        </p:txBody>
      </p:sp>
      <p:sp>
        <p:nvSpPr>
          <p:cNvPr id="8" name="文本框 7"/>
          <p:cNvSpPr txBox="1"/>
          <p:nvPr/>
        </p:nvSpPr>
        <p:spPr>
          <a:xfrm>
            <a:off x="238760" y="5905500"/>
            <a:ext cx="4064000" cy="368300"/>
          </a:xfrm>
          <a:prstGeom prst="rect">
            <a:avLst/>
          </a:prstGeom>
          <a:noFill/>
        </p:spPr>
        <p:txBody>
          <a:bodyPr wrap="square" rtlCol="0">
            <a:spAutoFit/>
          </a:bodyPr>
          <a:p>
            <a:r>
              <a:rPr lang="zh-CN" altLang="en-US"/>
              <a:t>我们发现已经被</a:t>
            </a:r>
            <a:r>
              <a:rPr lang="zh-CN" altLang="en-US"/>
              <a:t>上传成功了</a:t>
            </a:r>
            <a:endParaRPr lang="zh-CN" altLang="en-US"/>
          </a:p>
        </p:txBody>
      </p:sp>
      <p:pic>
        <p:nvPicPr>
          <p:cNvPr id="9" name="图片 8"/>
          <p:cNvPicPr>
            <a:picLocks noChangeAspect="1"/>
          </p:cNvPicPr>
          <p:nvPr/>
        </p:nvPicPr>
        <p:blipFill>
          <a:blip r:embed="rId2"/>
          <a:stretch>
            <a:fillRect/>
          </a:stretch>
        </p:blipFill>
        <p:spPr>
          <a:xfrm>
            <a:off x="238760" y="4479290"/>
            <a:ext cx="4518660" cy="1097280"/>
          </a:xfrm>
          <a:prstGeom prst="rect">
            <a:avLst/>
          </a:prstGeom>
          <a:ln>
            <a:solidFill>
              <a:schemeClr val="tx1"/>
            </a:solidFill>
          </a:ln>
        </p:spPr>
      </p:pic>
      <p:sp>
        <p:nvSpPr>
          <p:cNvPr id="10" name="文本框 9"/>
          <p:cNvSpPr txBox="1"/>
          <p:nvPr/>
        </p:nvSpPr>
        <p:spPr>
          <a:xfrm>
            <a:off x="254000" y="1457960"/>
            <a:ext cx="4064000" cy="368300"/>
          </a:xfrm>
          <a:prstGeom prst="rect">
            <a:avLst/>
          </a:prstGeom>
          <a:noFill/>
        </p:spPr>
        <p:txBody>
          <a:bodyPr wrap="square" rtlCol="0">
            <a:spAutoFit/>
          </a:bodyPr>
          <a:p>
            <a:r>
              <a:rPr lang="en-US" altLang="zh-CN"/>
              <a:t>BURP</a:t>
            </a:r>
            <a:r>
              <a:rPr lang="zh-CN" altLang="en-US"/>
              <a:t>抓包：</a:t>
            </a:r>
            <a:endParaRPr lang="zh-CN" altLang="en-US"/>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PASS-2-</a:t>
            </a:r>
            <a:r>
              <a:rPr lang="zh-CN" altLang="en-US">
                <a:sym typeface="+mn-ea"/>
              </a:rPr>
              <a:t>更改</a:t>
            </a:r>
            <a:r>
              <a:rPr lang="en-US" altLang="zh-CN">
                <a:sym typeface="+mn-ea"/>
              </a:rPr>
              <a:t>MIME</a:t>
            </a:r>
            <a:r>
              <a:rPr lang="zh-CN" altLang="en-US">
                <a:sym typeface="+mn-ea"/>
              </a:rPr>
              <a:t>验证</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40360" y="1306830"/>
            <a:ext cx="11545570" cy="1999615"/>
          </a:xfrm>
          <a:prstGeom prst="rect">
            <a:avLst/>
          </a:prstGeom>
        </p:spPr>
        <p:txBody>
          <a:bodyPr wrap="square">
            <a:spAutoFit/>
          </a:bodyPr>
          <a:p>
            <a:r>
              <a:rPr lang="en-US" altLang="zh-CN" sz="2400"/>
              <a:t>MIME</a:t>
            </a:r>
            <a:r>
              <a:rPr lang="zh-CN" altLang="en-US" sz="2400"/>
              <a:t>类型（</a:t>
            </a:r>
            <a:r>
              <a:rPr lang="en-US" altLang="zh-CN" sz="2400"/>
              <a:t>Multipurpose Internet Mail Extensions</a:t>
            </a:r>
            <a:r>
              <a:rPr lang="zh-CN" altLang="en-US" sz="2400"/>
              <a:t>，多用途互联网邮件扩展）是一种标准，用于描述文件的类型和格式。它最初是为了电子邮件传输而设计的，但现在广泛应用于</a:t>
            </a:r>
            <a:r>
              <a:rPr lang="en-US" altLang="zh-CN" sz="2400"/>
              <a:t>HTTP</a:t>
            </a:r>
            <a:r>
              <a:rPr lang="zh-CN" altLang="en-US" sz="2400"/>
              <a:t>协议中，用来告诉浏览器或其他客户端如何处理接收到的文件。</a:t>
            </a:r>
            <a:endParaRPr lang="zh-CN" altLang="en-US" sz="2400"/>
          </a:p>
          <a:p>
            <a:endParaRPr lang="zh-CN" altLang="en-US" sz="2400"/>
          </a:p>
          <a:p>
            <a:r>
              <a:rPr lang="en-US" altLang="zh-CN" sz="2400"/>
              <a:t>MIME</a:t>
            </a:r>
            <a:r>
              <a:rPr lang="zh-CN" altLang="en-US" sz="2400"/>
              <a:t>类型的基本格式为：</a:t>
            </a:r>
            <a:r>
              <a:rPr lang="zh-CN" altLang="en-US" sz="2800" b="1"/>
              <a:t>主类型</a:t>
            </a:r>
            <a:r>
              <a:rPr lang="en-US" altLang="zh-CN" sz="2800" b="1"/>
              <a:t>/</a:t>
            </a:r>
            <a:r>
              <a:rPr lang="zh-CN" altLang="en-US" sz="2800" b="1"/>
              <a:t>子类型</a:t>
            </a:r>
            <a:endParaRPr lang="zh-CN" altLang="en-US" sz="2800" b="1"/>
          </a:p>
        </p:txBody>
      </p:sp>
      <p:sp>
        <p:nvSpPr>
          <p:cNvPr id="5" name="文本框 4"/>
          <p:cNvSpPr txBox="1"/>
          <p:nvPr/>
        </p:nvSpPr>
        <p:spPr>
          <a:xfrm>
            <a:off x="340360" y="4097020"/>
            <a:ext cx="11135995" cy="1938020"/>
          </a:xfrm>
          <a:prstGeom prst="rect">
            <a:avLst/>
          </a:prstGeom>
          <a:noFill/>
        </p:spPr>
        <p:txBody>
          <a:bodyPr wrap="square" rtlCol="0">
            <a:spAutoFit/>
          </a:bodyPr>
          <a:p>
            <a:r>
              <a:rPr lang="zh-CN" altLang="en-US" sz="2400"/>
              <a:t>主类型：表示文件的通用类别，如文本（text）、图像（image）、音频（audio）、视频（video）等。</a:t>
            </a:r>
            <a:endParaRPr lang="zh-CN" altLang="en-US" sz="2400"/>
          </a:p>
          <a:p>
            <a:endParaRPr lang="zh-CN" altLang="en-US" sz="2400"/>
          </a:p>
          <a:p>
            <a:r>
              <a:rPr lang="zh-CN" altLang="en-US" sz="2400"/>
              <a:t>子类型：表示主类型的具体格式，例如，对于文本类型，可以是纯文本（plain）或HTML（html）；对于图像类型，可以是JPEG（jpeg）或PNG（png）。</a:t>
            </a:r>
            <a:endParaRPr lang="zh-CN" altLang="en-US" sz="2400"/>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PASS-3</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18135" y="1256030"/>
            <a:ext cx="7749540" cy="368300"/>
          </a:xfrm>
          <a:prstGeom prst="rect">
            <a:avLst/>
          </a:prstGeom>
          <a:noFill/>
        </p:spPr>
        <p:txBody>
          <a:bodyPr wrap="square" rtlCol="0">
            <a:spAutoFit/>
          </a:bodyPr>
          <a:p>
            <a:r>
              <a:rPr lang="zh-CN" altLang="en-US"/>
              <a:t>我们上传一个</a:t>
            </a:r>
            <a:r>
              <a:rPr lang="en-US" altLang="zh-CN"/>
              <a:t>php</a:t>
            </a:r>
            <a:r>
              <a:rPr lang="zh-CN" altLang="en-US"/>
              <a:t>恶意文件试试，发现不允许上传后缀是</a:t>
            </a:r>
            <a:r>
              <a:rPr lang="en-US" altLang="zh-CN"/>
              <a:t>php</a:t>
            </a:r>
            <a:r>
              <a:rPr lang="zh-CN" altLang="en-US"/>
              <a:t>的</a:t>
            </a:r>
            <a:r>
              <a:rPr lang="zh-CN" altLang="en-US"/>
              <a:t>文件</a:t>
            </a:r>
            <a:endParaRPr lang="zh-CN" altLang="en-US"/>
          </a:p>
        </p:txBody>
      </p:sp>
      <p:pic>
        <p:nvPicPr>
          <p:cNvPr id="5" name="图片 4"/>
          <p:cNvPicPr>
            <a:picLocks noChangeAspect="1"/>
          </p:cNvPicPr>
          <p:nvPr/>
        </p:nvPicPr>
        <p:blipFill>
          <a:blip r:embed="rId1"/>
          <a:stretch>
            <a:fillRect/>
          </a:stretch>
        </p:blipFill>
        <p:spPr>
          <a:xfrm>
            <a:off x="379095" y="1701165"/>
            <a:ext cx="8310880" cy="3508375"/>
          </a:xfrm>
          <a:prstGeom prst="rect">
            <a:avLst/>
          </a:prstGeom>
        </p:spPr>
      </p:pic>
      <p:sp>
        <p:nvSpPr>
          <p:cNvPr id="6" name="文本框 5"/>
          <p:cNvSpPr txBox="1"/>
          <p:nvPr/>
        </p:nvSpPr>
        <p:spPr>
          <a:xfrm>
            <a:off x="290195" y="5424805"/>
            <a:ext cx="9022715" cy="368300"/>
          </a:xfrm>
          <a:prstGeom prst="rect">
            <a:avLst/>
          </a:prstGeom>
          <a:noFill/>
        </p:spPr>
        <p:txBody>
          <a:bodyPr wrap="square" rtlCol="0">
            <a:spAutoFit/>
          </a:bodyPr>
          <a:p>
            <a:r>
              <a:rPr lang="zh-CN" altLang="en-US"/>
              <a:t>使用</a:t>
            </a:r>
            <a:r>
              <a:rPr lang="en-US" altLang="zh-CN"/>
              <a:t>burp</a:t>
            </a:r>
            <a:r>
              <a:rPr lang="zh-CN" altLang="en-US"/>
              <a:t>抓包发现不是前端进行的拦截，而且对文件名</a:t>
            </a:r>
            <a:r>
              <a:rPr lang="zh-CN" altLang="en-US"/>
              <a:t>后缀名进行了</a:t>
            </a:r>
            <a:r>
              <a:rPr lang="zh-CN" altLang="en-US"/>
              <a:t>验证</a:t>
            </a:r>
            <a:endParaRPr lang="zh-CN" altLang="en-US"/>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PASS-3</a:t>
            </a:r>
            <a:r>
              <a:rPr lang="zh-CN" altLang="en-US"/>
              <a:t>后缀名绕过</a:t>
            </a:r>
            <a:r>
              <a:rPr lang="en-US" altLang="zh-CN"/>
              <a:t>-php3</a:t>
            </a:r>
            <a:r>
              <a:rPr lang="zh-CN" altLang="en-US"/>
              <a:t>绕过</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26745" y="2573655"/>
            <a:ext cx="10970895" cy="2861310"/>
          </a:xfrm>
          <a:prstGeom prst="rect">
            <a:avLst/>
          </a:prstGeom>
          <a:noFill/>
        </p:spPr>
        <p:txBody>
          <a:bodyPr wrap="square" rtlCol="0" anchor="t">
            <a:spAutoFit/>
          </a:bodyPr>
          <a:p>
            <a:r>
              <a:rPr lang="zh-CN" altLang="en-US" sz="2000"/>
              <a:t>黑名单可以用php2 php3 php5 php7 phtml 等绕过</a:t>
            </a:r>
            <a:endParaRPr lang="zh-CN" altLang="en-US" sz="2000"/>
          </a:p>
          <a:p>
            <a:endParaRPr lang="zh-CN" altLang="en-US" sz="2000"/>
          </a:p>
          <a:p>
            <a:r>
              <a:rPr lang="zh-CN" altLang="en-US" sz="2000"/>
              <a:t>PHP5文件实际上就是.PHP文件，只不过代码由PHP5引擎解析</a:t>
            </a:r>
            <a:endParaRPr lang="zh-CN" altLang="en-US" sz="2000"/>
          </a:p>
          <a:p>
            <a:endParaRPr lang="zh-CN" altLang="en-US" sz="2000"/>
          </a:p>
          <a:p>
            <a:r>
              <a:rPr lang="zh-CN" altLang="en-US" sz="2000"/>
              <a:t>PHP5是一种PHP版本间的区分，该后缀名并不常见，另外还有.PHP2、.PHP3和.PHP4文件。而当前最新的PHP版本为PHP7</a:t>
            </a:r>
            <a:endParaRPr lang="zh-CN" altLang="en-US" sz="2000"/>
          </a:p>
          <a:p>
            <a:endParaRPr lang="zh-CN" altLang="en-US" sz="2000"/>
          </a:p>
          <a:p>
            <a:r>
              <a:rPr lang="en-US" altLang="zh-CN" sz="2000">
                <a:solidFill>
                  <a:srgbClr val="FF0000"/>
                </a:solidFill>
              </a:rPr>
              <a:t>phpstudy</a:t>
            </a:r>
            <a:r>
              <a:rPr lang="zh-CN" altLang="en-US" sz="2000">
                <a:solidFill>
                  <a:srgbClr val="FF0000"/>
                </a:solidFill>
              </a:rPr>
              <a:t>为了安全，不对上面这些后缀名</a:t>
            </a:r>
            <a:r>
              <a:rPr lang="zh-CN" altLang="en-US" sz="2000">
                <a:solidFill>
                  <a:srgbClr val="FF0000"/>
                </a:solidFill>
              </a:rPr>
              <a:t>文件进行</a:t>
            </a:r>
            <a:r>
              <a:rPr lang="zh-CN" altLang="en-US" sz="2000">
                <a:solidFill>
                  <a:srgbClr val="FF0000"/>
                </a:solidFill>
              </a:rPr>
              <a:t>解析</a:t>
            </a:r>
            <a:endParaRPr lang="zh-CN" altLang="en-US" sz="2000">
              <a:solidFill>
                <a:srgbClr val="FF0000"/>
              </a:solidFill>
            </a:endParaRPr>
          </a:p>
          <a:p>
            <a:r>
              <a:rPr lang="zh-CN" altLang="en-US" sz="2000">
                <a:solidFill>
                  <a:srgbClr val="FF0000"/>
                </a:solidFill>
              </a:rPr>
              <a:t>单独安装</a:t>
            </a:r>
            <a:r>
              <a:rPr lang="en-US" altLang="zh-CN" sz="2000">
                <a:solidFill>
                  <a:srgbClr val="FF0000"/>
                </a:solidFill>
              </a:rPr>
              <a:t>apche</a:t>
            </a:r>
            <a:r>
              <a:rPr lang="zh-CN" altLang="en-US" sz="2000">
                <a:solidFill>
                  <a:srgbClr val="FF0000"/>
                </a:solidFill>
              </a:rPr>
              <a:t>，</a:t>
            </a:r>
            <a:r>
              <a:rPr lang="en-US" altLang="zh-CN" sz="2000">
                <a:solidFill>
                  <a:srgbClr val="FF0000"/>
                </a:solidFill>
              </a:rPr>
              <a:t>ftp</a:t>
            </a:r>
            <a:r>
              <a:rPr lang="zh-CN" altLang="en-US" sz="2000">
                <a:solidFill>
                  <a:srgbClr val="FF0000"/>
                </a:solidFill>
              </a:rPr>
              <a:t>，</a:t>
            </a:r>
            <a:r>
              <a:rPr lang="en-US" altLang="zh-CN" sz="2000">
                <a:solidFill>
                  <a:srgbClr val="FF0000"/>
                </a:solidFill>
              </a:rPr>
              <a:t>mysql</a:t>
            </a:r>
            <a:r>
              <a:rPr lang="zh-CN" altLang="en-US" sz="2000">
                <a:solidFill>
                  <a:srgbClr val="FF0000"/>
                </a:solidFill>
              </a:rPr>
              <a:t>的时候，是可以解析</a:t>
            </a:r>
            <a:r>
              <a:rPr lang="zh-CN" altLang="en-US" sz="2000">
                <a:solidFill>
                  <a:srgbClr val="FF0000"/>
                </a:solidFill>
              </a:rPr>
              <a:t>的</a:t>
            </a:r>
            <a:endParaRPr lang="zh-CN" altLang="en-US" sz="2000">
              <a:solidFill>
                <a:srgbClr val="FF0000"/>
              </a:solidFill>
            </a:endParaRP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PASS-3</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09575" y="2134870"/>
            <a:ext cx="9984740" cy="2929255"/>
          </a:xfrm>
          <a:prstGeom prst="rect">
            <a:avLst/>
          </a:prstGeom>
          <a:ln>
            <a:solidFill>
              <a:schemeClr val="tx1"/>
            </a:solidFill>
          </a:ln>
        </p:spPr>
      </p:pic>
      <p:sp>
        <p:nvSpPr>
          <p:cNvPr id="5" name="文本框 4"/>
          <p:cNvSpPr txBox="1"/>
          <p:nvPr/>
        </p:nvSpPr>
        <p:spPr>
          <a:xfrm>
            <a:off x="338455" y="1320165"/>
            <a:ext cx="4064000" cy="460375"/>
          </a:xfrm>
          <a:prstGeom prst="rect">
            <a:avLst/>
          </a:prstGeom>
          <a:noFill/>
        </p:spPr>
        <p:txBody>
          <a:bodyPr wrap="square" rtlCol="0">
            <a:spAutoFit/>
          </a:bodyPr>
          <a:p>
            <a:r>
              <a:rPr lang="en-US" altLang="zh-CN" sz="2400"/>
              <a:t>burp</a:t>
            </a:r>
            <a:r>
              <a:rPr lang="zh-CN" altLang="en-US" sz="2400"/>
              <a:t>抓包</a:t>
            </a:r>
            <a:endParaRPr lang="zh-CN" altLang="en-US" sz="2400"/>
          </a:p>
        </p:txBody>
      </p:sp>
      <p:sp>
        <p:nvSpPr>
          <p:cNvPr id="6" name="文本框 5"/>
          <p:cNvSpPr txBox="1"/>
          <p:nvPr/>
        </p:nvSpPr>
        <p:spPr>
          <a:xfrm>
            <a:off x="311150" y="5404485"/>
            <a:ext cx="8556625" cy="368300"/>
          </a:xfrm>
          <a:prstGeom prst="rect">
            <a:avLst/>
          </a:prstGeom>
          <a:noFill/>
        </p:spPr>
        <p:txBody>
          <a:bodyPr wrap="square" rtlCol="0">
            <a:spAutoFit/>
          </a:bodyPr>
          <a:p>
            <a:r>
              <a:rPr lang="zh-CN" altLang="en-US"/>
              <a:t>更改后缀名，</a:t>
            </a:r>
            <a:r>
              <a:rPr lang="en-US" altLang="zh-CN"/>
              <a:t>php7</a:t>
            </a:r>
            <a:r>
              <a:rPr lang="zh-CN" altLang="en-US"/>
              <a:t>，然后测试，</a:t>
            </a:r>
            <a:r>
              <a:rPr lang="zh-CN" altLang="en-US"/>
              <a:t>文件上传成功</a:t>
            </a:r>
            <a:endParaRPr lang="zh-CN" altLang="en-US"/>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PASS-4</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68935" y="2252345"/>
            <a:ext cx="11262360" cy="1041400"/>
          </a:xfrm>
          <a:prstGeom prst="rect">
            <a:avLst/>
          </a:prstGeom>
          <a:ln>
            <a:solidFill>
              <a:schemeClr val="tx1"/>
            </a:solidFill>
          </a:ln>
        </p:spPr>
      </p:pic>
      <p:sp>
        <p:nvSpPr>
          <p:cNvPr id="5" name="文本框 4"/>
          <p:cNvSpPr txBox="1"/>
          <p:nvPr/>
        </p:nvSpPr>
        <p:spPr>
          <a:xfrm>
            <a:off x="318135" y="3556000"/>
            <a:ext cx="4064000" cy="368300"/>
          </a:xfrm>
          <a:prstGeom prst="rect">
            <a:avLst/>
          </a:prstGeom>
          <a:noFill/>
        </p:spPr>
        <p:txBody>
          <a:bodyPr wrap="square" rtlCol="0">
            <a:spAutoFit/>
          </a:bodyPr>
          <a:p>
            <a:r>
              <a:rPr lang="zh-CN" altLang="en-US"/>
              <a:t>文件拓展名改成</a:t>
            </a:r>
            <a:r>
              <a:rPr lang="en-US" altLang="zh-CN"/>
              <a:t>php7</a:t>
            </a:r>
            <a:r>
              <a:rPr lang="zh-CN" altLang="en-US"/>
              <a:t>，上传</a:t>
            </a:r>
            <a:r>
              <a:rPr lang="zh-CN" altLang="en-US"/>
              <a:t>成功</a:t>
            </a:r>
            <a:endParaRPr lang="zh-CN" altLang="en-US"/>
          </a:p>
        </p:txBody>
      </p:sp>
      <p:sp>
        <p:nvSpPr>
          <p:cNvPr id="6" name="文本框 5"/>
          <p:cNvSpPr txBox="1"/>
          <p:nvPr/>
        </p:nvSpPr>
        <p:spPr>
          <a:xfrm>
            <a:off x="318135" y="1804670"/>
            <a:ext cx="4064000" cy="368300"/>
          </a:xfrm>
          <a:prstGeom prst="rect">
            <a:avLst/>
          </a:prstGeom>
          <a:noFill/>
        </p:spPr>
        <p:txBody>
          <a:bodyPr wrap="square" rtlCol="0">
            <a:spAutoFit/>
          </a:bodyPr>
          <a:p>
            <a:r>
              <a:rPr lang="zh-CN" altLang="en-US"/>
              <a:t>按照</a:t>
            </a:r>
            <a:r>
              <a:rPr lang="en-US" altLang="zh-CN"/>
              <a:t>PASS-3</a:t>
            </a:r>
            <a:r>
              <a:rPr lang="zh-CN" altLang="en-US"/>
              <a:t>中的</a:t>
            </a:r>
            <a:r>
              <a:rPr lang="zh-CN" altLang="en-US"/>
              <a:t>手法</a:t>
            </a:r>
            <a:endParaRPr lang="zh-CN" altLang="en-US"/>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PASS-4 .</a:t>
            </a:r>
            <a:r>
              <a:rPr lang="en-US" altLang="zh-CN"/>
              <a:t>htaccess</a:t>
            </a:r>
            <a:endParaRPr lang="en-US" altLang="zh-CN"/>
          </a:p>
        </p:txBody>
      </p:sp>
      <p:sp>
        <p:nvSpPr>
          <p:cNvPr id="3" name="灯片编号占位符 2"/>
          <p:cNvSpPr>
            <a:spLocks noGrp="1"/>
          </p:cNvSpPr>
          <p:nvPr>
            <p:ph type="sldNum" sz="quarter" idx="12"/>
          </p:nvPr>
        </p:nvSpPr>
        <p:spPr>
          <a:xfrm>
            <a:off x="8610600" y="6285230"/>
            <a:ext cx="2743200" cy="365125"/>
          </a:xfrm>
        </p:spPr>
        <p:txBody>
          <a:bodyPr/>
          <a:p>
            <a:fld id="{565CE74E-AB26-4998-AD42-012C4C1AD076}" type="slidenum">
              <a:rPr lang="zh-CN" altLang="en-US" smtClean="0"/>
            </a:fld>
            <a:endParaRPr lang="zh-CN" altLang="en-US"/>
          </a:p>
        </p:txBody>
      </p:sp>
      <p:sp>
        <p:nvSpPr>
          <p:cNvPr id="6" name="文本框 5"/>
          <p:cNvSpPr txBox="1"/>
          <p:nvPr/>
        </p:nvSpPr>
        <p:spPr>
          <a:xfrm>
            <a:off x="9201785" y="3342640"/>
            <a:ext cx="1175385" cy="368300"/>
          </a:xfrm>
          <a:prstGeom prst="rect">
            <a:avLst/>
          </a:prstGeom>
          <a:noFill/>
        </p:spPr>
        <p:txBody>
          <a:bodyPr wrap="square" rtlCol="0">
            <a:spAutoFit/>
          </a:bodyPr>
          <a:p>
            <a:r>
              <a:rPr lang="en-US" altLang="zh-CN"/>
              <a:t>A</a:t>
            </a:r>
            <a:r>
              <a:rPr lang="en-US" altLang="zh-CN"/>
              <a:t>ll</a:t>
            </a:r>
            <a:endParaRPr lang="en-US" altLang="zh-CN"/>
          </a:p>
        </p:txBody>
      </p:sp>
      <p:sp>
        <p:nvSpPr>
          <p:cNvPr id="7" name="文本框 6"/>
          <p:cNvSpPr txBox="1"/>
          <p:nvPr/>
        </p:nvSpPr>
        <p:spPr>
          <a:xfrm>
            <a:off x="795655" y="1341120"/>
            <a:ext cx="10557510" cy="645160"/>
          </a:xfrm>
          <a:prstGeom prst="rect">
            <a:avLst/>
          </a:prstGeom>
          <a:noFill/>
        </p:spPr>
        <p:txBody>
          <a:bodyPr wrap="square" rtlCol="0">
            <a:spAutoFit/>
          </a:bodyPr>
          <a:p>
            <a:r>
              <a:rPr lang="zh-CN" altLang="en-US"/>
              <a:t>通过上传htaccess文件进行绕过由于黑名单没有过滤htaccess文件后缀名，我们可以上传一个htaccess文件，让文件所在位置的目录下文件被php解析</a:t>
            </a:r>
            <a:endParaRPr lang="zh-CN" altLang="en-US"/>
          </a:p>
        </p:txBody>
      </p:sp>
      <p:sp>
        <p:nvSpPr>
          <p:cNvPr id="8" name="文本框 7"/>
          <p:cNvSpPr txBox="1"/>
          <p:nvPr/>
        </p:nvSpPr>
        <p:spPr>
          <a:xfrm>
            <a:off x="859790" y="2233295"/>
            <a:ext cx="10494010" cy="368300"/>
          </a:xfrm>
          <a:prstGeom prst="rect">
            <a:avLst/>
          </a:prstGeom>
          <a:noFill/>
        </p:spPr>
        <p:txBody>
          <a:bodyPr wrap="square" rtlCol="0">
            <a:spAutoFit/>
          </a:bodyPr>
          <a:p>
            <a:r>
              <a:rPr lang="zh-CN" altLang="en-US"/>
              <a:t>apache下的httpd.conf文件更改。 启用.htaccess，需要修改httpd.conf，启用AllowOverride</a:t>
            </a:r>
            <a:endParaRPr lang="zh-CN" altLang="en-US"/>
          </a:p>
        </p:txBody>
      </p:sp>
      <p:sp>
        <p:nvSpPr>
          <p:cNvPr id="9" name="文本框 8"/>
          <p:cNvSpPr txBox="1"/>
          <p:nvPr/>
        </p:nvSpPr>
        <p:spPr>
          <a:xfrm>
            <a:off x="795655" y="4918710"/>
            <a:ext cx="4064000" cy="368300"/>
          </a:xfrm>
          <a:prstGeom prst="rect">
            <a:avLst/>
          </a:prstGeom>
          <a:noFill/>
        </p:spPr>
        <p:txBody>
          <a:bodyPr wrap="square" rtlCol="0">
            <a:spAutoFit/>
          </a:bodyPr>
          <a:p>
            <a:r>
              <a:rPr lang="zh-CN" altLang="en-US"/>
              <a:t>重启</a:t>
            </a:r>
            <a:r>
              <a:rPr lang="en-US" altLang="zh-CN"/>
              <a:t>A</a:t>
            </a:r>
            <a:r>
              <a:rPr lang="en-US" altLang="zh-CN"/>
              <a:t>pache</a:t>
            </a:r>
            <a:endParaRPr lang="en-US" altLang="zh-CN"/>
          </a:p>
        </p:txBody>
      </p:sp>
      <p:sp>
        <p:nvSpPr>
          <p:cNvPr id="10" name="文本框 9"/>
          <p:cNvSpPr txBox="1"/>
          <p:nvPr/>
        </p:nvSpPr>
        <p:spPr>
          <a:xfrm>
            <a:off x="788670" y="5510530"/>
            <a:ext cx="10287000" cy="1198880"/>
          </a:xfrm>
          <a:prstGeom prst="rect">
            <a:avLst/>
          </a:prstGeom>
          <a:noFill/>
        </p:spPr>
        <p:txBody>
          <a:bodyPr wrap="square" rtlCol="0">
            <a:spAutoFit/>
          </a:bodyPr>
          <a:p>
            <a:r>
              <a:rPr lang="zh-CN" altLang="en-US"/>
              <a:t>上传.htaccess文件，然后再上传phpinfo的jpg文件</a:t>
            </a:r>
            <a:endParaRPr lang="zh-CN" altLang="en-US"/>
          </a:p>
          <a:p>
            <a:endParaRPr lang="zh-CN" altLang="en-US"/>
          </a:p>
          <a:p>
            <a:r>
              <a:rPr lang="zh-CN" altLang="en-US"/>
              <a:t>.htaccess文件内容如下：</a:t>
            </a:r>
            <a:endParaRPr lang="zh-CN" altLang="en-US"/>
          </a:p>
          <a:p>
            <a:r>
              <a:rPr lang="zh-CN" altLang="en-US"/>
              <a:t>setHandler application/x-httpd-php</a:t>
            </a:r>
            <a:endParaRPr lang="zh-CN" altLang="en-US"/>
          </a:p>
        </p:txBody>
      </p:sp>
      <p:pic>
        <p:nvPicPr>
          <p:cNvPr id="11" name="图片 10"/>
          <p:cNvPicPr>
            <a:picLocks noChangeAspect="1"/>
          </p:cNvPicPr>
          <p:nvPr/>
        </p:nvPicPr>
        <p:blipFill>
          <a:blip r:embed="rId1"/>
          <a:stretch>
            <a:fillRect/>
          </a:stretch>
        </p:blipFill>
        <p:spPr>
          <a:xfrm>
            <a:off x="788670" y="2974340"/>
            <a:ext cx="7955280" cy="1104900"/>
          </a:xfrm>
          <a:prstGeom prst="rect">
            <a:avLst/>
          </a:prstGeom>
          <a:ln>
            <a:solidFill>
              <a:schemeClr val="accent1"/>
            </a:solidFill>
          </a:ln>
        </p:spPr>
      </p:pic>
      <p:cxnSp>
        <p:nvCxnSpPr>
          <p:cNvPr id="5" name="直接箭头连接符 4"/>
          <p:cNvCxnSpPr/>
          <p:nvPr/>
        </p:nvCxnSpPr>
        <p:spPr>
          <a:xfrm flipV="1">
            <a:off x="2622550" y="3531870"/>
            <a:ext cx="6579235" cy="4324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PASS-5</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631190" y="1688465"/>
            <a:ext cx="9752330" cy="3147060"/>
          </a:xfrm>
          <a:prstGeom prst="rect">
            <a:avLst/>
          </a:prstGeom>
        </p:spPr>
      </p:pic>
      <p:sp>
        <p:nvSpPr>
          <p:cNvPr id="8" name="文本框 7"/>
          <p:cNvSpPr txBox="1"/>
          <p:nvPr/>
        </p:nvSpPr>
        <p:spPr>
          <a:xfrm>
            <a:off x="631190" y="1320165"/>
            <a:ext cx="5168265" cy="368300"/>
          </a:xfrm>
          <a:prstGeom prst="rect">
            <a:avLst/>
          </a:prstGeom>
          <a:noFill/>
        </p:spPr>
        <p:txBody>
          <a:bodyPr wrap="square" rtlCol="0">
            <a:spAutoFit/>
          </a:bodyPr>
          <a:p>
            <a:r>
              <a:rPr lang="zh-CN" altLang="en-US"/>
              <a:t>不能用</a:t>
            </a:r>
            <a:r>
              <a:rPr lang="en-US" altLang="zh-CN"/>
              <a:t>.htaccess</a:t>
            </a:r>
            <a:r>
              <a:rPr lang="zh-CN" altLang="en-US"/>
              <a:t>了，怎么办，</a:t>
            </a:r>
            <a:r>
              <a:rPr lang="zh-CN" altLang="en-US"/>
              <a:t>先看源码</a:t>
            </a:r>
            <a:endParaRPr lang="zh-CN" altLang="en-US"/>
          </a:p>
        </p:txBody>
      </p:sp>
      <p:sp>
        <p:nvSpPr>
          <p:cNvPr id="9" name="文本框 8"/>
          <p:cNvSpPr txBox="1"/>
          <p:nvPr/>
        </p:nvSpPr>
        <p:spPr>
          <a:xfrm>
            <a:off x="647065" y="5069205"/>
            <a:ext cx="10500995" cy="1753235"/>
          </a:xfrm>
          <a:prstGeom prst="rect">
            <a:avLst/>
          </a:prstGeom>
          <a:noFill/>
        </p:spPr>
        <p:txBody>
          <a:bodyPr wrap="square" rtlCol="0">
            <a:spAutoFit/>
          </a:bodyPr>
          <a:p>
            <a:r>
              <a:rPr lang="en-US" altLang="zh-CN"/>
              <a:t>1.</a:t>
            </a:r>
            <a:r>
              <a:rPr lang="zh-CN" altLang="en-US"/>
              <a:t>去除开头和结尾的空白</a:t>
            </a:r>
            <a:r>
              <a:rPr lang="zh-CN" altLang="en-US"/>
              <a:t>字符，首先拿到</a:t>
            </a:r>
            <a:r>
              <a:rPr lang="zh-CN" altLang="en-US"/>
              <a:t>文件名</a:t>
            </a:r>
            <a:endParaRPr lang="zh-CN" altLang="en-US"/>
          </a:p>
          <a:p>
            <a:r>
              <a:rPr lang="en-US" altLang="zh-CN"/>
              <a:t>2.</a:t>
            </a:r>
            <a:r>
              <a:rPr lang="zh-CN" altLang="en-US"/>
              <a:t>删除文件名末尾的点（文件名后</a:t>
            </a:r>
            <a:r>
              <a:rPr lang="zh-CN" altLang="en-US"/>
              <a:t>所有的点）</a:t>
            </a:r>
            <a:endParaRPr lang="zh-CN" altLang="en-US"/>
          </a:p>
          <a:p>
            <a:r>
              <a:rPr lang="en-US" altLang="zh-CN"/>
              <a:t>3.strrchr() 函数查找最后一个点 . 及其之后的内容，获取文件的扩展名。例如，file.txt 会返回 .txt</a:t>
            </a:r>
            <a:endParaRPr lang="en-US" altLang="zh-CN"/>
          </a:p>
          <a:p>
            <a:r>
              <a:rPr lang="en-US" altLang="zh-CN"/>
              <a:t>4.将文件扩展名转换为小写，避免因大小写不同导致的识别问题。</a:t>
            </a:r>
            <a:endParaRPr lang="en-US" altLang="zh-CN"/>
          </a:p>
          <a:p>
            <a:r>
              <a:rPr lang="zh-CN" altLang="en-US"/>
              <a:t>大小写无效，文件名后直接加点无效，</a:t>
            </a:r>
            <a:r>
              <a:rPr lang="en-US" altLang="zh-CN"/>
              <a:t>   </a:t>
            </a:r>
            <a:r>
              <a:rPr lang="zh-CN" altLang="en-US"/>
              <a:t>用</a:t>
            </a:r>
            <a:r>
              <a:rPr lang="en-US" altLang="zh-CN"/>
              <a:t>    “</a:t>
            </a:r>
            <a:r>
              <a:rPr lang="zh-CN" altLang="en-US"/>
              <a:t>文件名</a:t>
            </a:r>
            <a:r>
              <a:rPr lang="en-US" altLang="zh-CN"/>
              <a:t>.php.</a:t>
            </a:r>
            <a:r>
              <a:rPr lang="en-US" altLang="zh-CN">
                <a:highlight>
                  <a:srgbClr val="00FF00"/>
                </a:highlight>
              </a:rPr>
              <a:t> </a:t>
            </a:r>
            <a:r>
              <a:rPr lang="en-US" altLang="zh-CN"/>
              <a:t>.”</a:t>
            </a:r>
            <a:r>
              <a:rPr lang="zh-CN" altLang="en-US"/>
              <a:t>呢？</a:t>
            </a:r>
            <a:r>
              <a:rPr lang="en-US" altLang="zh-CN"/>
              <a:t>        </a:t>
            </a:r>
            <a:r>
              <a:rPr lang="zh-CN" altLang="en-US"/>
              <a:t>按照上面规则处理完</a:t>
            </a:r>
            <a:r>
              <a:rPr lang="en-US" altLang="zh-CN"/>
              <a:t>.php.   </a:t>
            </a:r>
            <a:r>
              <a:rPr lang="zh-CN" altLang="en-US"/>
              <a:t>空格使</a:t>
            </a:r>
            <a:r>
              <a:rPr lang="en-US" altLang="zh-CN"/>
              <a:t>deldot</a:t>
            </a:r>
            <a:r>
              <a:rPr lang="zh-CN" altLang="en-US"/>
              <a:t>递归删除点变得无效</a:t>
            </a:r>
            <a:r>
              <a:rPr lang="zh-CN" altLang="en-US"/>
              <a:t>了。</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文件上传</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PASS-6</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90500" y="1235075"/>
            <a:ext cx="11391265" cy="1568450"/>
          </a:xfrm>
          <a:prstGeom prst="rect">
            <a:avLst/>
          </a:prstGeom>
          <a:noFill/>
        </p:spPr>
        <p:txBody>
          <a:bodyPr wrap="square" rtlCol="0">
            <a:spAutoFit/>
          </a:bodyPr>
          <a:p>
            <a:r>
              <a:rPr lang="zh-CN" altLang="en-US" sz="2400"/>
              <a:t>大小写绕过验证</a:t>
            </a:r>
            <a:endParaRPr lang="zh-CN" altLang="en-US" sz="2400"/>
          </a:p>
          <a:p>
            <a:endParaRPr lang="zh-CN" altLang="en-US" sz="2400"/>
          </a:p>
          <a:p>
            <a:r>
              <a:rPr lang="zh-CN" altLang="en-US" sz="2400"/>
              <a:t>有些程序虽然已经对文件进行了后缀验证，但是没有将字符转换为小写，这样就可以通过使用大小写进行绕过，如</a:t>
            </a:r>
            <a:r>
              <a:rPr lang="en-US" altLang="zh-CN" sz="2400" b="1"/>
              <a:t>.php</a:t>
            </a:r>
            <a:r>
              <a:rPr lang="zh-CN" altLang="en-US" sz="2400"/>
              <a:t>就可以变成</a:t>
            </a:r>
            <a:r>
              <a:rPr lang="en-US" altLang="zh-CN" sz="2400" b="1"/>
              <a:t>.Php</a:t>
            </a:r>
            <a:r>
              <a:rPr lang="zh-CN" altLang="en-US" sz="2400"/>
              <a:t>来逃避检查</a:t>
            </a:r>
            <a:endParaRPr lang="zh-CN" altLang="en-US" sz="2400"/>
          </a:p>
        </p:txBody>
      </p:sp>
      <p:sp>
        <p:nvSpPr>
          <p:cNvPr id="6" name="文本框 5"/>
          <p:cNvSpPr txBox="1"/>
          <p:nvPr/>
        </p:nvSpPr>
        <p:spPr>
          <a:xfrm>
            <a:off x="190500" y="3086735"/>
            <a:ext cx="10435590" cy="368300"/>
          </a:xfrm>
          <a:prstGeom prst="rect">
            <a:avLst/>
          </a:prstGeom>
          <a:noFill/>
        </p:spPr>
        <p:txBody>
          <a:bodyPr wrap="square" rtlCol="0">
            <a:spAutoFit/>
          </a:bodyPr>
          <a:p>
            <a:r>
              <a:rPr lang="zh-CN" altLang="en-US"/>
              <a:t>创建一个</a:t>
            </a:r>
            <a:r>
              <a:rPr lang="en-US" altLang="zh-CN"/>
              <a:t>hack.Php</a:t>
            </a:r>
            <a:r>
              <a:rPr lang="zh-CN" altLang="en-US"/>
              <a:t>文件，然后进行上传，发现</a:t>
            </a:r>
            <a:r>
              <a:rPr lang="zh-CN" altLang="en-US"/>
              <a:t>上传成功</a:t>
            </a:r>
            <a:endParaRPr lang="zh-CN" altLang="en-US"/>
          </a:p>
        </p:txBody>
      </p:sp>
      <p:pic>
        <p:nvPicPr>
          <p:cNvPr id="7" name="图片 6"/>
          <p:cNvPicPr>
            <a:picLocks noChangeAspect="1"/>
          </p:cNvPicPr>
          <p:nvPr/>
        </p:nvPicPr>
        <p:blipFill>
          <a:blip r:embed="rId1"/>
          <a:stretch>
            <a:fillRect/>
          </a:stretch>
        </p:blipFill>
        <p:spPr>
          <a:xfrm>
            <a:off x="349250" y="3582035"/>
            <a:ext cx="3242945" cy="3139440"/>
          </a:xfrm>
          <a:prstGeom prst="rect">
            <a:avLst/>
          </a:prstGeom>
        </p:spPr>
      </p:pic>
      <p:pic>
        <p:nvPicPr>
          <p:cNvPr id="8" name="图片 7"/>
          <p:cNvPicPr>
            <a:picLocks noChangeAspect="1"/>
          </p:cNvPicPr>
          <p:nvPr/>
        </p:nvPicPr>
        <p:blipFill>
          <a:blip r:embed="rId2"/>
          <a:stretch>
            <a:fillRect/>
          </a:stretch>
        </p:blipFill>
        <p:spPr>
          <a:xfrm>
            <a:off x="4200525" y="4060190"/>
            <a:ext cx="6836410" cy="709295"/>
          </a:xfrm>
          <a:prstGeom prst="rect">
            <a:avLst/>
          </a:prstGeom>
        </p:spPr>
      </p:pic>
      <p:sp>
        <p:nvSpPr>
          <p:cNvPr id="9" name="文本框 8"/>
          <p:cNvSpPr txBox="1"/>
          <p:nvPr/>
        </p:nvSpPr>
        <p:spPr>
          <a:xfrm>
            <a:off x="4200525" y="5001260"/>
            <a:ext cx="6746875" cy="645160"/>
          </a:xfrm>
          <a:prstGeom prst="rect">
            <a:avLst/>
          </a:prstGeom>
          <a:noFill/>
        </p:spPr>
        <p:txBody>
          <a:bodyPr wrap="square" rtlCol="0">
            <a:spAutoFit/>
          </a:bodyPr>
          <a:p>
            <a:r>
              <a:rPr lang="zh-CN" altLang="en-US"/>
              <a:t>能不能运行成功呢？肯定是不行的，这就告诉我们，如果我们上传的文件被改了名字，你不知道名字是不能执行</a:t>
            </a:r>
            <a:r>
              <a:rPr lang="zh-CN" altLang="en-US"/>
              <a:t>的</a:t>
            </a:r>
            <a:endParaRPr lang="zh-CN" altLang="en-US"/>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55295" y="1812290"/>
            <a:ext cx="9167495" cy="3681730"/>
          </a:xfrm>
          <a:prstGeom prst="rect">
            <a:avLst/>
          </a:prstGeom>
        </p:spPr>
      </p:pic>
      <p:sp>
        <p:nvSpPr>
          <p:cNvPr id="5" name="文本框 4"/>
          <p:cNvSpPr txBox="1"/>
          <p:nvPr/>
        </p:nvSpPr>
        <p:spPr>
          <a:xfrm>
            <a:off x="448310" y="1224280"/>
            <a:ext cx="8853805" cy="368300"/>
          </a:xfrm>
          <a:prstGeom prst="rect">
            <a:avLst/>
          </a:prstGeom>
          <a:noFill/>
        </p:spPr>
        <p:txBody>
          <a:bodyPr wrap="square" rtlCol="0">
            <a:spAutoFit/>
          </a:bodyPr>
          <a:p>
            <a:r>
              <a:rPr lang="zh-CN" altLang="en-US"/>
              <a:t>查看提示：发现没有禁止</a:t>
            </a:r>
            <a:r>
              <a:rPr lang="en-US" altLang="zh-CN"/>
              <a:t>.htaccess</a:t>
            </a:r>
            <a:r>
              <a:rPr lang="zh-CN" altLang="en-US"/>
              <a:t>文件</a:t>
            </a:r>
            <a:endParaRPr lang="zh-CN" altLang="en-US"/>
          </a:p>
        </p:txBody>
      </p:sp>
      <p:sp>
        <p:nvSpPr>
          <p:cNvPr id="6" name="文本框 5"/>
          <p:cNvSpPr txBox="1"/>
          <p:nvPr/>
        </p:nvSpPr>
        <p:spPr>
          <a:xfrm>
            <a:off x="455930" y="5792470"/>
            <a:ext cx="4064000" cy="368300"/>
          </a:xfrm>
          <a:prstGeom prst="rect">
            <a:avLst/>
          </a:prstGeom>
          <a:noFill/>
        </p:spPr>
        <p:txBody>
          <a:bodyPr wrap="square" rtlCol="0">
            <a:spAutoFit/>
          </a:bodyPr>
          <a:p>
            <a:r>
              <a:rPr lang="zh-CN" altLang="en-US"/>
              <a:t>可以进行</a:t>
            </a:r>
            <a:r>
              <a:rPr lang="zh-CN" altLang="en-US"/>
              <a:t>利用</a:t>
            </a:r>
            <a:endParaRPr lang="zh-CN" altLang="en-US"/>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PASS-7</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34670" y="1590040"/>
            <a:ext cx="9544685" cy="2200910"/>
          </a:xfrm>
          <a:prstGeom prst="rect">
            <a:avLst/>
          </a:prstGeom>
        </p:spPr>
      </p:pic>
      <p:sp>
        <p:nvSpPr>
          <p:cNvPr id="6" name="文本框 5"/>
          <p:cNvSpPr txBox="1"/>
          <p:nvPr/>
        </p:nvSpPr>
        <p:spPr>
          <a:xfrm>
            <a:off x="534670" y="1221740"/>
            <a:ext cx="4064000" cy="368300"/>
          </a:xfrm>
          <a:prstGeom prst="rect">
            <a:avLst/>
          </a:prstGeom>
          <a:noFill/>
        </p:spPr>
        <p:txBody>
          <a:bodyPr wrap="square" rtlCol="0">
            <a:spAutoFit/>
          </a:bodyPr>
          <a:p>
            <a:r>
              <a:rPr lang="zh-CN" altLang="en-US"/>
              <a:t>分析代码</a:t>
            </a:r>
            <a:endParaRPr lang="zh-CN" altLang="en-US"/>
          </a:p>
        </p:txBody>
      </p:sp>
      <p:sp>
        <p:nvSpPr>
          <p:cNvPr id="7" name="文本框 6"/>
          <p:cNvSpPr txBox="1"/>
          <p:nvPr/>
        </p:nvSpPr>
        <p:spPr>
          <a:xfrm>
            <a:off x="561975" y="3792855"/>
            <a:ext cx="9829800" cy="2306955"/>
          </a:xfrm>
          <a:prstGeom prst="rect">
            <a:avLst/>
          </a:prstGeom>
          <a:noFill/>
        </p:spPr>
        <p:txBody>
          <a:bodyPr wrap="square" rtlCol="0">
            <a:spAutoFit/>
          </a:bodyPr>
          <a:p>
            <a:r>
              <a:rPr lang="en-US" altLang="zh-CN"/>
              <a:t>1.</a:t>
            </a:r>
            <a:r>
              <a:rPr lang="zh-CN" altLang="en-US"/>
              <a:t>获取文件名称</a:t>
            </a:r>
            <a:endParaRPr lang="zh-CN" altLang="en-US"/>
          </a:p>
          <a:p>
            <a:r>
              <a:rPr lang="en-US" altLang="zh-CN"/>
              <a:t>2.</a:t>
            </a:r>
            <a:r>
              <a:rPr lang="zh-CN" altLang="en-US"/>
              <a:t>删除文件末尾的</a:t>
            </a:r>
            <a:r>
              <a:rPr lang="zh-CN" altLang="en-US"/>
              <a:t>点</a:t>
            </a:r>
            <a:endParaRPr lang="zh-CN" altLang="en-US"/>
          </a:p>
          <a:p>
            <a:r>
              <a:rPr lang="en-US" altLang="zh-CN"/>
              <a:t>3.</a:t>
            </a:r>
            <a:r>
              <a:rPr lang="zh-CN" altLang="en-US"/>
              <a:t>找到文件最后一个</a:t>
            </a:r>
            <a:r>
              <a:rPr lang="en-US" altLang="zh-CN"/>
              <a:t>“.”</a:t>
            </a:r>
            <a:r>
              <a:rPr lang="zh-CN" altLang="en-US"/>
              <a:t>的位置并输出</a:t>
            </a:r>
            <a:r>
              <a:rPr lang="en-US" altLang="zh-CN"/>
              <a:t>”.”</a:t>
            </a:r>
            <a:r>
              <a:rPr lang="zh-CN" altLang="en-US"/>
              <a:t>及其之后的</a:t>
            </a:r>
            <a:r>
              <a:rPr lang="zh-CN" altLang="en-US"/>
              <a:t>部分</a:t>
            </a:r>
            <a:endParaRPr lang="zh-CN" altLang="en-US"/>
          </a:p>
          <a:p>
            <a:endParaRPr lang="zh-CN" altLang="en-US"/>
          </a:p>
          <a:p>
            <a:r>
              <a:rPr lang="zh-CN" altLang="en-US"/>
              <a:t>一个正常的文件</a:t>
            </a:r>
            <a:r>
              <a:rPr lang="en-US" altLang="zh-CN"/>
              <a:t>   “test.php”   </a:t>
            </a:r>
            <a:r>
              <a:rPr lang="zh-CN" altLang="en-US"/>
              <a:t>后缀最后会被解析为</a:t>
            </a:r>
            <a:r>
              <a:rPr lang="en-US" altLang="zh-CN"/>
              <a:t>“.php”</a:t>
            </a:r>
            <a:r>
              <a:rPr lang="zh-CN" altLang="en-US"/>
              <a:t>用来判断扩展名是否被</a:t>
            </a:r>
            <a:r>
              <a:rPr lang="zh-CN" altLang="en-US"/>
              <a:t>禁用</a:t>
            </a:r>
            <a:endParaRPr lang="zh-CN" altLang="en-US"/>
          </a:p>
          <a:p>
            <a:endParaRPr lang="zh-CN" altLang="en-US"/>
          </a:p>
          <a:p>
            <a:r>
              <a:rPr lang="zh-CN" altLang="en-US"/>
              <a:t>但是，这里没有对空格进行限制，因此可以构造文件名</a:t>
            </a:r>
            <a:r>
              <a:rPr lang="en-US" altLang="zh-CN">
                <a:sym typeface="+mn-ea"/>
              </a:rPr>
              <a:t>“test.php</a:t>
            </a:r>
            <a:r>
              <a:rPr lang="en-US" altLang="zh-CN">
                <a:highlight>
                  <a:srgbClr val="00FF00"/>
                </a:highlight>
                <a:sym typeface="+mn-ea"/>
              </a:rPr>
              <a:t> </a:t>
            </a:r>
            <a:r>
              <a:rPr lang="en-US" altLang="zh-CN">
                <a:sym typeface="+mn-ea"/>
              </a:rPr>
              <a:t>” </a:t>
            </a:r>
            <a:r>
              <a:rPr lang="zh-CN" altLang="en-US">
                <a:sym typeface="+mn-ea"/>
              </a:rPr>
              <a:t>（注意，</a:t>
            </a:r>
            <a:r>
              <a:rPr lang="en-US" altLang="zh-CN">
                <a:sym typeface="+mn-ea"/>
              </a:rPr>
              <a:t>.php</a:t>
            </a:r>
            <a:r>
              <a:rPr lang="zh-CN" altLang="en-US">
                <a:sym typeface="+mn-ea"/>
              </a:rPr>
              <a:t>后面有个</a:t>
            </a:r>
            <a:r>
              <a:rPr lang="zh-CN" altLang="en-US">
                <a:sym typeface="+mn-ea"/>
              </a:rPr>
              <a:t>空格）</a:t>
            </a:r>
            <a:endParaRPr lang="zh-CN" altLang="en-US">
              <a:sym typeface="+mn-ea"/>
            </a:endParaRPr>
          </a:p>
          <a:p>
            <a:r>
              <a:rPr lang="zh-CN" altLang="en-US">
                <a:sym typeface="+mn-ea"/>
              </a:rPr>
              <a:t>这样，文件末尾是没有点出现的，最后会被解析为</a:t>
            </a:r>
            <a:r>
              <a:rPr lang="en-US" altLang="zh-CN">
                <a:sym typeface="+mn-ea"/>
              </a:rPr>
              <a:t>“.php</a:t>
            </a:r>
            <a:r>
              <a:rPr lang="en-US" altLang="zh-CN">
                <a:highlight>
                  <a:srgbClr val="00FF00"/>
                </a:highlight>
                <a:sym typeface="+mn-ea"/>
              </a:rPr>
              <a:t> </a:t>
            </a:r>
            <a:r>
              <a:rPr lang="en-US" altLang="zh-CN">
                <a:sym typeface="+mn-ea"/>
              </a:rPr>
              <a:t>”</a:t>
            </a:r>
            <a:r>
              <a:rPr lang="zh-CN" altLang="en-US">
                <a:sym typeface="+mn-ea"/>
              </a:rPr>
              <a:t>（带着</a:t>
            </a:r>
            <a:r>
              <a:rPr lang="zh-CN" altLang="en-US">
                <a:sym typeface="+mn-ea"/>
              </a:rPr>
              <a:t>空格）</a:t>
            </a:r>
            <a:endParaRPr lang="zh-CN" altLang="en-US">
              <a:sym typeface="+mn-ea"/>
            </a:endParaRPr>
          </a:p>
        </p:txBody>
      </p:sp>
      <p:pic>
        <p:nvPicPr>
          <p:cNvPr id="8" name="图片 7"/>
          <p:cNvPicPr>
            <a:picLocks noChangeAspect="1"/>
          </p:cNvPicPr>
          <p:nvPr/>
        </p:nvPicPr>
        <p:blipFill>
          <a:blip r:embed="rId2"/>
          <a:stretch>
            <a:fillRect/>
          </a:stretch>
        </p:blipFill>
        <p:spPr>
          <a:xfrm>
            <a:off x="561975" y="6029960"/>
            <a:ext cx="7986395" cy="833755"/>
          </a:xfrm>
          <a:prstGeom prst="rect">
            <a:avLst/>
          </a:prstGeo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PASS-8</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96570" y="1689100"/>
            <a:ext cx="9880600" cy="2528570"/>
          </a:xfrm>
          <a:prstGeom prst="rect">
            <a:avLst/>
          </a:prstGeom>
        </p:spPr>
      </p:pic>
      <p:sp>
        <p:nvSpPr>
          <p:cNvPr id="5" name="文本框 4"/>
          <p:cNvSpPr txBox="1"/>
          <p:nvPr/>
        </p:nvSpPr>
        <p:spPr>
          <a:xfrm>
            <a:off x="530225" y="1256030"/>
            <a:ext cx="4064000" cy="368300"/>
          </a:xfrm>
          <a:prstGeom prst="rect">
            <a:avLst/>
          </a:prstGeom>
          <a:noFill/>
        </p:spPr>
        <p:txBody>
          <a:bodyPr wrap="square" rtlCol="0">
            <a:spAutoFit/>
          </a:bodyPr>
          <a:p>
            <a:r>
              <a:rPr lang="zh-CN" altLang="en-US"/>
              <a:t>查看源码：</a:t>
            </a:r>
            <a:endParaRPr lang="zh-CN" altLang="en-US"/>
          </a:p>
        </p:txBody>
      </p:sp>
      <p:sp>
        <p:nvSpPr>
          <p:cNvPr id="6" name="文本框 5"/>
          <p:cNvSpPr txBox="1"/>
          <p:nvPr/>
        </p:nvSpPr>
        <p:spPr>
          <a:xfrm>
            <a:off x="498475" y="4389120"/>
            <a:ext cx="10994390" cy="1476375"/>
          </a:xfrm>
          <a:prstGeom prst="rect">
            <a:avLst/>
          </a:prstGeom>
          <a:noFill/>
        </p:spPr>
        <p:txBody>
          <a:bodyPr wrap="square" rtlCol="0">
            <a:spAutoFit/>
          </a:bodyPr>
          <a:p>
            <a:r>
              <a:rPr lang="en-US" altLang="zh-CN"/>
              <a:t>1.</a:t>
            </a:r>
            <a:r>
              <a:rPr lang="zh-CN" altLang="en-US"/>
              <a:t>获取</a:t>
            </a:r>
            <a:r>
              <a:rPr lang="zh-CN" altLang="en-US"/>
              <a:t>文件名</a:t>
            </a:r>
            <a:endParaRPr lang="zh-CN" altLang="en-US"/>
          </a:p>
          <a:p>
            <a:r>
              <a:rPr lang="en-US" altLang="zh-CN"/>
              <a:t>2.</a:t>
            </a:r>
            <a:r>
              <a:rPr lang="zh-CN" altLang="en-US"/>
              <a:t>找到</a:t>
            </a:r>
            <a:r>
              <a:rPr lang="en-US" altLang="zh-CN"/>
              <a:t>“.”</a:t>
            </a:r>
            <a:r>
              <a:rPr lang="zh-CN" altLang="en-US"/>
              <a:t>及其之后的</a:t>
            </a:r>
            <a:r>
              <a:rPr lang="zh-CN" altLang="en-US"/>
              <a:t>字符串</a:t>
            </a:r>
            <a:endParaRPr lang="zh-CN" altLang="en-US"/>
          </a:p>
          <a:p>
            <a:r>
              <a:rPr lang="en-US" altLang="zh-CN"/>
              <a:t>3.</a:t>
            </a:r>
            <a:r>
              <a:rPr lang="zh-CN" altLang="en-US"/>
              <a:t>转换为</a:t>
            </a:r>
            <a:r>
              <a:rPr lang="zh-CN" altLang="en-US"/>
              <a:t>小写</a:t>
            </a:r>
            <a:endParaRPr lang="zh-CN" altLang="en-US"/>
          </a:p>
          <a:p>
            <a:r>
              <a:rPr lang="en-US" altLang="zh-CN"/>
              <a:t>4.</a:t>
            </a:r>
            <a:r>
              <a:rPr lang="zh-CN" altLang="en-US"/>
              <a:t>首尾</a:t>
            </a:r>
            <a:r>
              <a:rPr lang="zh-CN" altLang="en-US"/>
              <a:t>去空</a:t>
            </a:r>
            <a:endParaRPr lang="zh-CN" altLang="en-US"/>
          </a:p>
          <a:p>
            <a:r>
              <a:rPr lang="zh-CN" altLang="en-US"/>
              <a:t>这里他忘记了一件事，就是将文件末尾的</a:t>
            </a:r>
            <a:r>
              <a:rPr lang="en-US" altLang="zh-CN"/>
              <a:t>“.”</a:t>
            </a:r>
            <a:r>
              <a:rPr lang="zh-CN" altLang="en-US"/>
              <a:t>进行去除，因此可以利用代码中这个漏洞进行</a:t>
            </a:r>
            <a:r>
              <a:rPr lang="zh-CN" altLang="en-US"/>
              <a:t>文件上传</a:t>
            </a:r>
            <a:endParaRPr lang="zh-CN" altLang="en-US"/>
          </a:p>
        </p:txBody>
      </p:sp>
      <p:pic>
        <p:nvPicPr>
          <p:cNvPr id="8" name="图片 7"/>
          <p:cNvPicPr>
            <a:picLocks noChangeAspect="1"/>
          </p:cNvPicPr>
          <p:nvPr/>
        </p:nvPicPr>
        <p:blipFill>
          <a:blip r:embed="rId2"/>
          <a:stretch>
            <a:fillRect/>
          </a:stretch>
        </p:blipFill>
        <p:spPr>
          <a:xfrm>
            <a:off x="492760" y="5970905"/>
            <a:ext cx="7830185" cy="722630"/>
          </a:xfrm>
          <a:prstGeom prst="rect">
            <a:avLst/>
          </a:prstGeom>
          <a:ln>
            <a:solidFill>
              <a:schemeClr val="tx1"/>
            </a:solidFill>
          </a:ln>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PASS-9</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68910" y="1256030"/>
            <a:ext cx="10807065" cy="368300"/>
          </a:xfrm>
          <a:prstGeom prst="rect">
            <a:avLst/>
          </a:prstGeom>
          <a:noFill/>
        </p:spPr>
        <p:txBody>
          <a:bodyPr wrap="square" rtlCol="0">
            <a:spAutoFit/>
          </a:bodyPr>
          <a:p>
            <a:r>
              <a:rPr lang="zh-CN" altLang="en-US"/>
              <a:t>特殊字符::$DATA绕过，在前面也看到过去除</a:t>
            </a:r>
            <a:r>
              <a:rPr lang="en-US" altLang="zh-CN"/>
              <a:t>“</a:t>
            </a:r>
            <a:r>
              <a:rPr lang="zh-CN" altLang="en-US">
                <a:sym typeface="+mn-ea"/>
              </a:rPr>
              <a:t>::$DATA</a:t>
            </a:r>
            <a:r>
              <a:rPr lang="en-US" altLang="zh-CN"/>
              <a:t>”</a:t>
            </a:r>
            <a:r>
              <a:rPr lang="zh-CN" altLang="en-US"/>
              <a:t>的代码，为什么要去除它</a:t>
            </a:r>
            <a:r>
              <a:rPr lang="zh-CN" altLang="en-US"/>
              <a:t>呢？</a:t>
            </a:r>
            <a:endParaRPr lang="zh-CN" altLang="en-US"/>
          </a:p>
        </p:txBody>
      </p:sp>
      <p:sp>
        <p:nvSpPr>
          <p:cNvPr id="5" name="文本框 4"/>
          <p:cNvSpPr txBox="1"/>
          <p:nvPr/>
        </p:nvSpPr>
        <p:spPr>
          <a:xfrm>
            <a:off x="168910" y="1654810"/>
            <a:ext cx="11700510" cy="645160"/>
          </a:xfrm>
          <a:prstGeom prst="rect">
            <a:avLst/>
          </a:prstGeom>
          <a:noFill/>
        </p:spPr>
        <p:txBody>
          <a:bodyPr wrap="square" rtlCol="0">
            <a:spAutoFit/>
          </a:bodyPr>
          <a:p>
            <a:r>
              <a:rPr lang="en-US" altLang="zh-CN"/>
              <a:t>php</a:t>
            </a:r>
            <a:r>
              <a:rPr lang="zh-CN" altLang="en-US"/>
              <a:t>在window</a:t>
            </a:r>
            <a:r>
              <a:rPr lang="zh-CN" altLang="en-US"/>
              <a:t>中，如果文件名+"::$DATA"会把::$DATA之后的数据当成文件流处理，不会检测后缀名，且保持"::$DATA"之前的文件名</a:t>
            </a:r>
            <a:endParaRPr lang="zh-CN" altLang="en-US"/>
          </a:p>
        </p:txBody>
      </p:sp>
      <p:pic>
        <p:nvPicPr>
          <p:cNvPr id="6" name="图片 5"/>
          <p:cNvPicPr>
            <a:picLocks noChangeAspect="1"/>
          </p:cNvPicPr>
          <p:nvPr/>
        </p:nvPicPr>
        <p:blipFill>
          <a:blip r:embed="rId1"/>
          <a:stretch>
            <a:fillRect/>
          </a:stretch>
        </p:blipFill>
        <p:spPr>
          <a:xfrm>
            <a:off x="316230" y="5565140"/>
            <a:ext cx="11037570" cy="740410"/>
          </a:xfrm>
          <a:prstGeom prst="rect">
            <a:avLst/>
          </a:prstGeom>
        </p:spPr>
      </p:pic>
      <p:pic>
        <p:nvPicPr>
          <p:cNvPr id="7" name="图片 6"/>
          <p:cNvPicPr>
            <a:picLocks noChangeAspect="1"/>
          </p:cNvPicPr>
          <p:nvPr/>
        </p:nvPicPr>
        <p:blipFill>
          <a:blip r:embed="rId2"/>
          <a:stretch>
            <a:fillRect/>
          </a:stretch>
        </p:blipFill>
        <p:spPr>
          <a:xfrm>
            <a:off x="252095" y="2331720"/>
            <a:ext cx="8674735" cy="2014220"/>
          </a:xfrm>
          <a:prstGeom prst="rect">
            <a:avLst/>
          </a:prstGeom>
        </p:spPr>
      </p:pic>
      <p:sp>
        <p:nvSpPr>
          <p:cNvPr id="8" name="文本框 7"/>
          <p:cNvSpPr txBox="1"/>
          <p:nvPr/>
        </p:nvSpPr>
        <p:spPr>
          <a:xfrm>
            <a:off x="381635" y="4665980"/>
            <a:ext cx="10594340" cy="368300"/>
          </a:xfrm>
          <a:prstGeom prst="rect">
            <a:avLst/>
          </a:prstGeom>
          <a:noFill/>
        </p:spPr>
        <p:txBody>
          <a:bodyPr wrap="square" rtlCol="0">
            <a:spAutoFit/>
          </a:bodyPr>
          <a:p>
            <a:r>
              <a:rPr lang="zh-CN" altLang="en-US"/>
              <a:t>程序和之前处理文件名的步骤基本一致，但是没有进行</a:t>
            </a:r>
            <a:r>
              <a:rPr lang="en-US" altLang="zh-CN"/>
              <a:t>:</a:t>
            </a:r>
            <a:r>
              <a:rPr lang="zh-CN" altLang="en-US">
                <a:sym typeface="+mn-ea"/>
              </a:rPr>
              <a:t>:$DATA</a:t>
            </a:r>
            <a:r>
              <a:rPr lang="zh-CN" altLang="en-US">
                <a:sym typeface="+mn-ea"/>
              </a:rPr>
              <a:t>去除</a:t>
            </a:r>
            <a:endParaRPr lang="zh-CN" altLang="en-US">
              <a:sym typeface="+mn-ea"/>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PASS-10</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08635" y="1602740"/>
            <a:ext cx="10448290" cy="2684780"/>
          </a:xfrm>
          <a:prstGeom prst="rect">
            <a:avLst/>
          </a:prstGeom>
        </p:spPr>
      </p:pic>
      <p:sp>
        <p:nvSpPr>
          <p:cNvPr id="6" name="文本框 5"/>
          <p:cNvSpPr txBox="1"/>
          <p:nvPr/>
        </p:nvSpPr>
        <p:spPr>
          <a:xfrm>
            <a:off x="607695" y="1160145"/>
            <a:ext cx="4064000" cy="368300"/>
          </a:xfrm>
          <a:prstGeom prst="rect">
            <a:avLst/>
          </a:prstGeom>
          <a:noFill/>
        </p:spPr>
        <p:txBody>
          <a:bodyPr wrap="square" rtlCol="0">
            <a:spAutoFit/>
          </a:bodyPr>
          <a:p>
            <a:r>
              <a:rPr lang="zh-CN" altLang="en-US"/>
              <a:t>代码审计</a:t>
            </a:r>
            <a:endParaRPr lang="zh-CN" altLang="en-US"/>
          </a:p>
        </p:txBody>
      </p:sp>
      <p:sp>
        <p:nvSpPr>
          <p:cNvPr id="7" name="文本框 6"/>
          <p:cNvSpPr txBox="1"/>
          <p:nvPr/>
        </p:nvSpPr>
        <p:spPr>
          <a:xfrm>
            <a:off x="508635" y="4361815"/>
            <a:ext cx="10447655" cy="2306955"/>
          </a:xfrm>
          <a:prstGeom prst="rect">
            <a:avLst/>
          </a:prstGeom>
          <a:noFill/>
        </p:spPr>
        <p:txBody>
          <a:bodyPr wrap="square" rtlCol="0">
            <a:spAutoFit/>
          </a:bodyPr>
          <a:p>
            <a:r>
              <a:rPr lang="en-US" altLang="zh-CN"/>
              <a:t>1.</a:t>
            </a:r>
            <a:r>
              <a:rPr lang="zh-CN" altLang="en-US"/>
              <a:t>先进行文件名获取，</a:t>
            </a:r>
            <a:r>
              <a:rPr lang="zh-CN" altLang="en-US"/>
              <a:t>首位去空</a:t>
            </a:r>
            <a:endParaRPr lang="zh-CN" altLang="en-US"/>
          </a:p>
          <a:p>
            <a:r>
              <a:rPr lang="en-US" altLang="zh-CN"/>
              <a:t>2.</a:t>
            </a:r>
            <a:r>
              <a:rPr lang="zh-CN" altLang="en-US"/>
              <a:t>删除文件末尾连续的</a:t>
            </a:r>
            <a:r>
              <a:rPr lang="zh-CN" altLang="en-US"/>
              <a:t>点</a:t>
            </a:r>
            <a:endParaRPr lang="zh-CN" altLang="en-US"/>
          </a:p>
          <a:p>
            <a:r>
              <a:rPr lang="en-US" altLang="zh-CN"/>
              <a:t>3.</a:t>
            </a:r>
            <a:r>
              <a:rPr lang="zh-CN" altLang="en-US"/>
              <a:t>获取点和后续</a:t>
            </a:r>
            <a:r>
              <a:rPr lang="zh-CN" altLang="en-US"/>
              <a:t>字符</a:t>
            </a:r>
            <a:endParaRPr lang="zh-CN" altLang="en-US"/>
          </a:p>
          <a:p>
            <a:r>
              <a:rPr lang="en-US" altLang="zh-CN"/>
              <a:t>4.</a:t>
            </a:r>
            <a:r>
              <a:rPr lang="zh-CN" altLang="en-US"/>
              <a:t>转为小写</a:t>
            </a:r>
            <a:endParaRPr lang="zh-CN" altLang="en-US"/>
          </a:p>
          <a:p>
            <a:r>
              <a:rPr lang="en-US" altLang="zh-CN"/>
              <a:t>5.</a:t>
            </a:r>
            <a:r>
              <a:rPr lang="zh-CN" altLang="en-US"/>
              <a:t>去除</a:t>
            </a:r>
            <a:r>
              <a:rPr lang="en-US" altLang="zh-CN"/>
              <a:t>$::DATA</a:t>
            </a:r>
            <a:endParaRPr lang="en-US" altLang="zh-CN"/>
          </a:p>
          <a:p>
            <a:r>
              <a:rPr lang="zh-CN" altLang="en-US"/>
              <a:t>这里看出删除文件末尾点的这里存在漏洞，如果遇到的不是连续的点，就不会</a:t>
            </a:r>
            <a:r>
              <a:rPr lang="zh-CN" altLang="en-US"/>
              <a:t>继续执行</a:t>
            </a:r>
            <a:endParaRPr lang="zh-CN" altLang="en-US"/>
          </a:p>
          <a:p>
            <a:endParaRPr lang="zh-CN" altLang="en-US"/>
          </a:p>
          <a:p>
            <a:r>
              <a:rPr lang="zh-CN" altLang="en-US"/>
              <a:t>因此可以在</a:t>
            </a:r>
            <a:r>
              <a:rPr lang="en-US" altLang="zh-CN"/>
              <a:t>burp</a:t>
            </a:r>
            <a:r>
              <a:rPr lang="zh-CN" altLang="en-US"/>
              <a:t>中把文件名改为</a:t>
            </a:r>
            <a:r>
              <a:rPr lang="en-US" altLang="zh-CN"/>
              <a:t>     </a:t>
            </a:r>
            <a:r>
              <a:rPr lang="zh-CN" altLang="en-US"/>
              <a:t>文件名</a:t>
            </a:r>
            <a:r>
              <a:rPr lang="en-US" altLang="zh-CN"/>
              <a:t>.php.</a:t>
            </a:r>
            <a:r>
              <a:rPr lang="en-US" altLang="zh-CN">
                <a:highlight>
                  <a:srgbClr val="00FF00"/>
                </a:highlight>
              </a:rPr>
              <a:t> </a:t>
            </a:r>
            <a:r>
              <a:rPr lang="en-US" altLang="zh-CN"/>
              <a:t>.</a:t>
            </a:r>
            <a:r>
              <a:rPr lang="en-US" altLang="zh-CN">
                <a:highlight>
                  <a:srgbClr val="00FF00"/>
                </a:highlight>
              </a:rPr>
              <a:t> </a:t>
            </a:r>
            <a:r>
              <a:rPr lang="en-US" altLang="zh-CN"/>
              <a:t>.</a:t>
            </a:r>
            <a:r>
              <a:rPr lang="en-US" altLang="zh-CN">
                <a:highlight>
                  <a:srgbClr val="00FF00"/>
                </a:highlight>
              </a:rPr>
              <a:t> </a:t>
            </a:r>
            <a:r>
              <a:rPr lang="en-US" altLang="zh-CN"/>
              <a:t>. </a:t>
            </a:r>
            <a:endParaRPr lang="en-US" altLang="zh-CN"/>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PASS-11-</a:t>
            </a:r>
            <a:r>
              <a:rPr lang="zh-CN" altLang="en-US">
                <a:sym typeface="+mn-ea"/>
              </a:rPr>
              <a:t>双</a:t>
            </a:r>
            <a:r>
              <a:rPr lang="zh-CN" altLang="en-US">
                <a:sym typeface="+mn-ea"/>
              </a:rPr>
              <a:t>写绕过</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52755" y="1376680"/>
            <a:ext cx="9508490" cy="1470025"/>
          </a:xfrm>
          <a:prstGeom prst="rect">
            <a:avLst/>
          </a:prstGeom>
        </p:spPr>
      </p:pic>
      <p:sp>
        <p:nvSpPr>
          <p:cNvPr id="5" name="文本框 4"/>
          <p:cNvSpPr txBox="1"/>
          <p:nvPr/>
        </p:nvSpPr>
        <p:spPr>
          <a:xfrm>
            <a:off x="406400" y="3415665"/>
            <a:ext cx="9808845" cy="2861310"/>
          </a:xfrm>
          <a:prstGeom prst="rect">
            <a:avLst/>
          </a:prstGeom>
          <a:noFill/>
        </p:spPr>
        <p:txBody>
          <a:bodyPr wrap="square" rtlCol="0">
            <a:spAutoFit/>
          </a:bodyPr>
          <a:p>
            <a:r>
              <a:rPr lang="en-US" altLang="zh-CN"/>
              <a:t>str_ireplace</a:t>
            </a:r>
            <a:r>
              <a:rPr lang="zh-CN" altLang="en-US"/>
              <a:t>会把</a:t>
            </a:r>
            <a:r>
              <a:rPr lang="en-US" altLang="zh-CN"/>
              <a:t>file_name</a:t>
            </a:r>
            <a:r>
              <a:rPr lang="zh-CN" altLang="en-US"/>
              <a:t>中在</a:t>
            </a:r>
            <a:r>
              <a:rPr lang="en-US" altLang="zh-CN"/>
              <a:t>deny_ext</a:t>
            </a:r>
            <a:r>
              <a:rPr lang="zh-CN" altLang="en-US"/>
              <a:t>黑名单里面的字符都替换为</a:t>
            </a:r>
            <a:r>
              <a:rPr lang="zh-CN" altLang="en-US"/>
              <a:t>空，</a:t>
            </a:r>
            <a:endParaRPr lang="zh-CN" altLang="en-US"/>
          </a:p>
          <a:p>
            <a:r>
              <a:rPr lang="zh-CN" altLang="en-US"/>
              <a:t>例如</a:t>
            </a:r>
            <a:r>
              <a:rPr lang="en-US" altLang="zh-CN"/>
              <a:t>hack.php</a:t>
            </a:r>
            <a:r>
              <a:rPr lang="zh-CN" altLang="en-US"/>
              <a:t>会变成</a:t>
            </a:r>
            <a:r>
              <a:rPr lang="en-US" altLang="zh-CN"/>
              <a:t>hack</a:t>
            </a:r>
            <a:r>
              <a:rPr lang="zh-CN" altLang="en-US"/>
              <a:t>，然后被存储</a:t>
            </a:r>
            <a:endParaRPr lang="zh-CN" altLang="en-US"/>
          </a:p>
          <a:p>
            <a:endParaRPr lang="zh-CN" altLang="en-US"/>
          </a:p>
          <a:p>
            <a:r>
              <a:rPr lang="zh-CN" altLang="en-US"/>
              <a:t>这里我们可以用双写来规避这个规则：</a:t>
            </a:r>
            <a:endParaRPr lang="zh-CN" altLang="en-US"/>
          </a:p>
          <a:p>
            <a:endParaRPr lang="zh-CN" altLang="en-US"/>
          </a:p>
          <a:p>
            <a:r>
              <a:rPr lang="zh-CN" altLang="en-US"/>
              <a:t>首先是原名：</a:t>
            </a:r>
            <a:r>
              <a:rPr lang="en-US" altLang="zh-CN"/>
              <a:t>hack.php</a:t>
            </a:r>
            <a:endParaRPr lang="en-US" altLang="zh-CN"/>
          </a:p>
          <a:p>
            <a:r>
              <a:rPr lang="zh-CN" altLang="en-US"/>
              <a:t>在扩展名中加入</a:t>
            </a:r>
            <a:r>
              <a:rPr lang="en-US" altLang="zh-CN"/>
              <a:t>php</a:t>
            </a:r>
            <a:r>
              <a:rPr lang="zh-CN" altLang="en-US"/>
              <a:t>：</a:t>
            </a:r>
            <a:r>
              <a:rPr lang="en-US" altLang="zh-CN"/>
              <a:t>hack.p</a:t>
            </a:r>
            <a:r>
              <a:rPr lang="en-US" altLang="zh-CN">
                <a:solidFill>
                  <a:srgbClr val="FF0000"/>
                </a:solidFill>
              </a:rPr>
              <a:t>php</a:t>
            </a:r>
            <a:r>
              <a:rPr lang="en-US" altLang="zh-CN"/>
              <a:t>hp</a:t>
            </a:r>
            <a:endParaRPr lang="en-US" altLang="zh-CN"/>
          </a:p>
          <a:p>
            <a:r>
              <a:rPr lang="zh-CN" altLang="en-US"/>
              <a:t>由于是从前到后进行替换的，因此红色</a:t>
            </a:r>
            <a:r>
              <a:rPr lang="en-US" altLang="zh-CN"/>
              <a:t>php</a:t>
            </a:r>
            <a:r>
              <a:rPr lang="zh-CN" altLang="en-US"/>
              <a:t>会被去除，最终文件为</a:t>
            </a:r>
            <a:r>
              <a:rPr lang="en-US" altLang="zh-CN">
                <a:sym typeface="+mn-ea"/>
              </a:rPr>
              <a:t>hack.php</a:t>
            </a:r>
            <a:endParaRPr lang="en-US" altLang="zh-CN"/>
          </a:p>
          <a:p>
            <a:endParaRPr lang="en-US" altLang="zh-CN"/>
          </a:p>
          <a:p>
            <a:endParaRPr lang="en-US" altLang="zh-CN"/>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PASS-14</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846455" y="1146810"/>
            <a:ext cx="10427335" cy="5477510"/>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PASS-14</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85800" y="1397635"/>
            <a:ext cx="5410200" cy="5082540"/>
          </a:xfrm>
          <a:prstGeom prst="rect">
            <a:avLst/>
          </a:prstGeom>
        </p:spPr>
      </p:pic>
      <p:sp>
        <p:nvSpPr>
          <p:cNvPr id="5" name="文本框 4"/>
          <p:cNvSpPr txBox="1"/>
          <p:nvPr/>
        </p:nvSpPr>
        <p:spPr>
          <a:xfrm>
            <a:off x="6647180" y="3202305"/>
            <a:ext cx="4903470" cy="645160"/>
          </a:xfrm>
          <a:prstGeom prst="rect">
            <a:avLst/>
          </a:prstGeom>
          <a:noFill/>
        </p:spPr>
        <p:txBody>
          <a:bodyPr wrap="square" rtlCol="0">
            <a:spAutoFit/>
          </a:bodyPr>
          <a:p>
            <a:r>
              <a:rPr lang="zh-CN" altLang="en-US"/>
              <a:t>代码中我们可以看到，它读取了文件的前</a:t>
            </a:r>
            <a:r>
              <a:rPr lang="en-US" altLang="zh-CN"/>
              <a:t>2</a:t>
            </a:r>
            <a:r>
              <a:rPr lang="zh-CN" altLang="en-US"/>
              <a:t>个字节，然后根据这</a:t>
            </a:r>
            <a:r>
              <a:rPr lang="en-US" altLang="zh-CN"/>
              <a:t>2</a:t>
            </a:r>
            <a:r>
              <a:rPr lang="zh-CN" altLang="en-US"/>
              <a:t>个字节去判断文件的</a:t>
            </a:r>
            <a:r>
              <a:rPr lang="zh-CN" altLang="en-US"/>
              <a:t>类型</a:t>
            </a:r>
            <a:endParaRPr lang="zh-CN" altLang="en-US"/>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PASS-14</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964565" y="1225550"/>
            <a:ext cx="8021955" cy="2384425"/>
          </a:xfrm>
          <a:prstGeom prst="rect">
            <a:avLst/>
          </a:prstGeom>
        </p:spPr>
        <p:txBody>
          <a:bodyPr wrap="square">
            <a:spAutoFit/>
          </a:bodyPr>
          <a:p>
            <a:pPr>
              <a:spcAft>
                <a:spcPct val="60000"/>
              </a:spcAft>
            </a:pPr>
            <a:r>
              <a:rPr b="1"/>
              <a:t>文件魔数（Magic Number）</a:t>
            </a:r>
            <a:endParaRPr b="1"/>
          </a:p>
          <a:p>
            <a:pPr>
              <a:spcAft>
                <a:spcPct val="60000"/>
              </a:spcAft>
            </a:pPr>
            <a:r>
              <a:rPr b="1"/>
              <a:t>    文件魔数是文件开头的特定字节序列，用于标识文件格式。</a:t>
            </a:r>
            <a:endParaRPr b="1"/>
          </a:p>
          <a:p>
            <a:pPr>
              <a:spcAft>
                <a:spcPct val="60000"/>
              </a:spcAft>
            </a:pPr>
            <a:r>
              <a:rPr b="1"/>
              <a:t>        JPEG：FFD8（十六进制）或 255216（十进制）</a:t>
            </a:r>
            <a:endParaRPr b="1"/>
          </a:p>
          <a:p>
            <a:pPr>
              <a:spcAft>
                <a:spcPct val="60000"/>
              </a:spcAft>
            </a:pPr>
            <a:r>
              <a:rPr b="1"/>
              <a:t>        PNG：8950（十六进制）或 13780（十进制）</a:t>
            </a:r>
            <a:endParaRPr b="1"/>
          </a:p>
          <a:p>
            <a:pPr>
              <a:spcAft>
                <a:spcPct val="60000"/>
              </a:spcAft>
            </a:pPr>
            <a:r>
              <a:rPr b="1"/>
              <a:t>        GIF：4749（十六进制）或 7173（十进制）</a:t>
            </a:r>
            <a:endParaRPr b="1"/>
          </a:p>
        </p:txBody>
      </p:sp>
      <p:pic>
        <p:nvPicPr>
          <p:cNvPr id="9" name="图片 8"/>
          <p:cNvPicPr>
            <a:picLocks noChangeAspect="1"/>
          </p:cNvPicPr>
          <p:nvPr/>
        </p:nvPicPr>
        <p:blipFill>
          <a:blip r:embed="rId1"/>
          <a:stretch>
            <a:fillRect/>
          </a:stretch>
        </p:blipFill>
        <p:spPr>
          <a:xfrm>
            <a:off x="964565" y="3708400"/>
            <a:ext cx="9210040" cy="2900680"/>
          </a:xfrm>
          <a:prstGeom prst="rect">
            <a:avLst/>
          </a:prstGeom>
        </p:spPr>
      </p:pic>
      <p:sp>
        <p:nvSpPr>
          <p:cNvPr id="10" name="矩形 9"/>
          <p:cNvSpPr/>
          <p:nvPr/>
        </p:nvSpPr>
        <p:spPr>
          <a:xfrm>
            <a:off x="2325370" y="3975100"/>
            <a:ext cx="658495" cy="3187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0322560" y="4974590"/>
            <a:ext cx="1717675" cy="368300"/>
          </a:xfrm>
          <a:prstGeom prst="rect">
            <a:avLst/>
          </a:prstGeom>
          <a:noFill/>
        </p:spPr>
        <p:txBody>
          <a:bodyPr wrap="square" rtlCol="0">
            <a:spAutoFit/>
          </a:bodyPr>
          <a:p>
            <a:r>
              <a:rPr lang="en-US" altLang="zh-CN"/>
              <a:t>UE</a:t>
            </a:r>
            <a:r>
              <a:rPr lang="zh-CN" altLang="en-US"/>
              <a:t>打开</a:t>
            </a:r>
            <a:r>
              <a:rPr lang="zh-CN" altLang="en-US"/>
              <a:t>一张图</a:t>
            </a:r>
            <a:endParaRPr lang="zh-CN" altLang="en-US"/>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标题 7"/>
          <p:cNvSpPr>
            <a:spLocks noGrp="1"/>
          </p:cNvSpPr>
          <p:nvPr>
            <p:ph type="title"/>
          </p:nvPr>
        </p:nvSpPr>
        <p:spPr>
          <a:xfrm>
            <a:off x="889635" y="393065"/>
            <a:ext cx="6893560" cy="577215"/>
          </a:xfrm>
        </p:spPr>
        <p:txBody>
          <a:bodyPr>
            <a:normAutofit/>
          </a:bodyPr>
          <a:lstStyle/>
          <a:p>
            <a:r>
              <a:rPr lang="zh-CN" altLang="en-US" dirty="0">
                <a:solidFill>
                  <a:srgbClr val="FFFFFF"/>
                </a:solidFill>
                <a:latin typeface="微软雅黑" panose="020B0503020204020204" charset="-122"/>
                <a:ea typeface="微软雅黑" panose="020B0503020204020204" charset="-122"/>
              </a:rPr>
              <a:t>文件上传</a:t>
            </a:r>
            <a:r>
              <a:rPr lang="zh-CN" altLang="en-US" dirty="0">
                <a:solidFill>
                  <a:srgbClr val="FFFFFF"/>
                </a:solidFill>
                <a:latin typeface="微软雅黑" panose="020B0503020204020204" charset="-122"/>
                <a:ea typeface="微软雅黑" panose="020B0503020204020204" charset="-122"/>
              </a:rPr>
              <a:t>漏洞</a:t>
            </a:r>
            <a:endParaRPr lang="zh-CN" altLang="en-US" dirty="0">
              <a:solidFill>
                <a:srgbClr val="FFFFFF"/>
              </a:solidFill>
              <a:latin typeface="微软雅黑" panose="020B0503020204020204" charset="-122"/>
              <a:ea typeface="微软雅黑" panose="020B0503020204020204" charset="-122"/>
            </a:endParaRPr>
          </a:p>
        </p:txBody>
      </p:sp>
      <p:sp>
        <p:nvSpPr>
          <p:cNvPr id="16" name="灯片编号占位符 15"/>
          <p:cNvSpPr>
            <a:spLocks noGrp="1"/>
          </p:cNvSpPr>
          <p:nvPr>
            <p:ph type="sldNum" sz="quarter" idx="12"/>
          </p:nvPr>
        </p:nvSpPr>
        <p:spPr>
          <a:xfrm>
            <a:off x="9197975" y="6165850"/>
            <a:ext cx="2743200" cy="365125"/>
          </a:xfrm>
        </p:spPr>
        <p:txBody>
          <a:bodyPr/>
          <a:lstStyle/>
          <a:p>
            <a:fld id="{565CE74E-AB26-4998-AD42-012C4C1AD076}" type="slidenum">
              <a:rPr lang="zh-CN" altLang="en-US" smtClean="0"/>
            </a:fld>
            <a:endParaRPr lang="zh-CN" altLang="en-US"/>
          </a:p>
        </p:txBody>
      </p:sp>
      <p:sp>
        <p:nvSpPr>
          <p:cNvPr id="2" name="文本框 1"/>
          <p:cNvSpPr txBox="1"/>
          <p:nvPr/>
        </p:nvSpPr>
        <p:spPr>
          <a:xfrm>
            <a:off x="636905" y="2158365"/>
            <a:ext cx="10913110" cy="1014730"/>
          </a:xfrm>
          <a:prstGeom prst="rect">
            <a:avLst/>
          </a:prstGeom>
        </p:spPr>
        <p:txBody>
          <a:bodyPr wrap="square">
            <a:spAutoFit/>
          </a:bodyPr>
          <a:p>
            <a:r>
              <a:rPr lang="en-US" altLang="zh-CN" sz="2000"/>
              <a:t>       </a:t>
            </a:r>
            <a:r>
              <a:rPr lang="zh-CN" altLang="en-US" sz="2000"/>
              <a:t>文件上传漏洞是一种常见的</a:t>
            </a:r>
            <a:r>
              <a:rPr lang="en-US" altLang="zh-CN" sz="2000"/>
              <a:t>Web</a:t>
            </a:r>
            <a:r>
              <a:rPr lang="zh-CN" altLang="en-US" sz="2000"/>
              <a:t>安全漏洞，攻击者可以通过上传恶意文件来执行未经授权的操作或获取服务器的控制权限。通常，这些恶意文件可能是脚本文件（如</a:t>
            </a:r>
            <a:r>
              <a:rPr lang="en-US" altLang="zh-CN" sz="2000"/>
              <a:t>PHP</a:t>
            </a:r>
            <a:r>
              <a:rPr lang="zh-CN" altLang="en-US" sz="2000"/>
              <a:t>）或带有恶意代码的图片文件，上传到服务器后可以被执行或利用。</a:t>
            </a:r>
            <a:endParaRPr lang="zh-CN" altLang="en-US" sz="2000"/>
          </a:p>
        </p:txBody>
      </p:sp>
      <p:pic>
        <p:nvPicPr>
          <p:cNvPr id="3" name="图片 2"/>
          <p:cNvPicPr/>
          <p:nvPr/>
        </p:nvPicPr>
        <p:blipFill>
          <a:blip r:embed="rId1"/>
          <a:stretch>
            <a:fillRect/>
          </a:stretch>
        </p:blipFill>
        <p:spPr>
          <a:xfrm>
            <a:off x="6400165" y="3429000"/>
            <a:ext cx="3748405" cy="2630805"/>
          </a:xfrm>
          <a:prstGeom prst="rect">
            <a:avLst/>
          </a:prstGeom>
        </p:spPr>
      </p:pic>
      <p:sp>
        <p:nvSpPr>
          <p:cNvPr id="5" name="矩形 4"/>
          <p:cNvSpPr/>
          <p:nvPr/>
        </p:nvSpPr>
        <p:spPr>
          <a:xfrm>
            <a:off x="3253740" y="4313555"/>
            <a:ext cx="1483360" cy="9556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文件</a:t>
            </a:r>
            <a:endParaRPr lang="zh-CN" altLang="en-US"/>
          </a:p>
        </p:txBody>
      </p:sp>
      <p:cxnSp>
        <p:nvCxnSpPr>
          <p:cNvPr id="6" name="直接箭头连接符 5"/>
          <p:cNvCxnSpPr/>
          <p:nvPr/>
        </p:nvCxnSpPr>
        <p:spPr>
          <a:xfrm>
            <a:off x="5167630" y="4781550"/>
            <a:ext cx="1264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PASS-14</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679450" y="2436495"/>
            <a:ext cx="6492240" cy="953135"/>
          </a:xfrm>
          <a:prstGeom prst="rect">
            <a:avLst/>
          </a:prstGeom>
          <a:noFill/>
        </p:spPr>
        <p:txBody>
          <a:bodyPr wrap="square" rtlCol="0" anchor="t">
            <a:spAutoFit/>
          </a:bodyPr>
          <a:p>
            <a:r>
              <a:rPr lang="zh-CN" altLang="en-US" sz="2000" b="1"/>
              <a:t>copy /b image.jpg + script.php combined.jpg</a:t>
            </a:r>
            <a:endParaRPr lang="zh-CN" altLang="en-US" sz="2000" b="1"/>
          </a:p>
          <a:p>
            <a:endParaRPr lang="zh-CN" altLang="en-US"/>
          </a:p>
          <a:p>
            <a:r>
              <a:rPr lang="zh-CN" altLang="en-US"/>
              <a:t>注意：这里前后顺序不能变，谁在前面，文件魔</a:t>
            </a:r>
            <a:r>
              <a:rPr lang="zh-CN" altLang="en-US"/>
              <a:t>数就是谁的</a:t>
            </a:r>
            <a:endParaRPr lang="zh-CN" altLang="en-US"/>
          </a:p>
        </p:txBody>
      </p:sp>
      <p:sp>
        <p:nvSpPr>
          <p:cNvPr id="4" name="文本框 3"/>
          <p:cNvSpPr txBox="1"/>
          <p:nvPr/>
        </p:nvSpPr>
        <p:spPr>
          <a:xfrm>
            <a:off x="679450" y="1426210"/>
            <a:ext cx="8481060" cy="922020"/>
          </a:xfrm>
          <a:prstGeom prst="rect">
            <a:avLst/>
          </a:prstGeom>
          <a:noFill/>
        </p:spPr>
        <p:txBody>
          <a:bodyPr wrap="square" rtlCol="0">
            <a:spAutoFit/>
          </a:bodyPr>
          <a:p>
            <a:r>
              <a:rPr lang="zh-CN" altLang="en-US"/>
              <a:t>新建一个文件夹，在里面放进</a:t>
            </a:r>
            <a:r>
              <a:rPr lang="en-US" altLang="zh-CN"/>
              <a:t>JEPG</a:t>
            </a:r>
            <a:r>
              <a:rPr lang="zh-CN" altLang="en-US"/>
              <a:t>和</a:t>
            </a:r>
            <a:r>
              <a:rPr lang="en-US" altLang="zh-CN"/>
              <a:t>PHP</a:t>
            </a:r>
            <a:r>
              <a:rPr lang="zh-CN" altLang="en-US"/>
              <a:t>文件</a:t>
            </a:r>
            <a:endParaRPr lang="zh-CN" altLang="en-US"/>
          </a:p>
          <a:p>
            <a:endParaRPr lang="zh-CN" altLang="en-US"/>
          </a:p>
          <a:p>
            <a:r>
              <a:rPr lang="zh-CN" altLang="en-US"/>
              <a:t>然后通过</a:t>
            </a:r>
            <a:r>
              <a:rPr lang="en-US" altLang="zh-CN"/>
              <a:t>cmd</a:t>
            </a:r>
            <a:r>
              <a:rPr lang="zh-CN" altLang="en-US"/>
              <a:t>命令行</a:t>
            </a:r>
            <a:r>
              <a:rPr lang="zh-CN" altLang="en-US"/>
              <a:t>和并</a:t>
            </a:r>
            <a:endParaRPr lang="zh-CN" altLang="en-US"/>
          </a:p>
        </p:txBody>
      </p:sp>
      <p:pic>
        <p:nvPicPr>
          <p:cNvPr id="6" name="图片 5"/>
          <p:cNvPicPr>
            <a:picLocks noChangeAspect="1"/>
          </p:cNvPicPr>
          <p:nvPr/>
        </p:nvPicPr>
        <p:blipFill>
          <a:blip r:embed="rId1"/>
          <a:stretch>
            <a:fillRect/>
          </a:stretch>
        </p:blipFill>
        <p:spPr>
          <a:xfrm>
            <a:off x="679450" y="3748405"/>
            <a:ext cx="10171430" cy="1302385"/>
          </a:xfrm>
          <a:prstGeom prst="rect">
            <a:avLst/>
          </a:prstGeom>
        </p:spPr>
      </p:pic>
      <p:pic>
        <p:nvPicPr>
          <p:cNvPr id="8" name="图片 7"/>
          <p:cNvPicPr>
            <a:picLocks noChangeAspect="1"/>
          </p:cNvPicPr>
          <p:nvPr/>
        </p:nvPicPr>
        <p:blipFill>
          <a:blip r:embed="rId2"/>
          <a:stretch>
            <a:fillRect/>
          </a:stretch>
        </p:blipFill>
        <p:spPr>
          <a:xfrm>
            <a:off x="679450" y="5302885"/>
            <a:ext cx="3596640" cy="1316355"/>
          </a:xfrm>
          <a:prstGeom prst="rect">
            <a:avLst/>
          </a:prstGeom>
          <a:ln>
            <a:solidFill>
              <a:schemeClr val="tx1"/>
            </a:solidFill>
          </a:ln>
        </p:spPr>
      </p:pic>
      <p:sp>
        <p:nvSpPr>
          <p:cNvPr id="9" name="文本框 8"/>
          <p:cNvSpPr txBox="1"/>
          <p:nvPr/>
        </p:nvSpPr>
        <p:spPr>
          <a:xfrm>
            <a:off x="4703445" y="5448300"/>
            <a:ext cx="6147435" cy="922020"/>
          </a:xfrm>
          <a:prstGeom prst="rect">
            <a:avLst/>
          </a:prstGeom>
          <a:noFill/>
        </p:spPr>
        <p:txBody>
          <a:bodyPr wrap="square" rtlCol="0">
            <a:spAutoFit/>
          </a:bodyPr>
          <a:p>
            <a:r>
              <a:rPr lang="zh-CN" altLang="en-US"/>
              <a:t>这样，就把图像和</a:t>
            </a:r>
            <a:r>
              <a:rPr lang="en-US" altLang="zh-CN"/>
              <a:t>PHP</a:t>
            </a:r>
            <a:r>
              <a:rPr lang="zh-CN" altLang="en-US"/>
              <a:t>文件放在了一起</a:t>
            </a:r>
            <a:endParaRPr lang="zh-CN" altLang="en-US"/>
          </a:p>
          <a:p>
            <a:endParaRPr lang="zh-CN" altLang="en-US"/>
          </a:p>
          <a:p>
            <a:r>
              <a:rPr lang="zh-CN" altLang="en-US"/>
              <a:t>上传我们的</a:t>
            </a:r>
            <a:r>
              <a:rPr lang="zh-CN" altLang="en-US"/>
              <a:t>文件</a:t>
            </a:r>
            <a:endParaRPr lang="zh-CN" altLang="en-US"/>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PASS-14</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63245" y="1287145"/>
            <a:ext cx="6630670" cy="2654300"/>
          </a:xfrm>
          <a:prstGeom prst="rect">
            <a:avLst/>
          </a:prstGeom>
          <a:ln>
            <a:solidFill>
              <a:schemeClr val="tx1"/>
            </a:solidFill>
          </a:ln>
        </p:spPr>
      </p:pic>
      <p:sp>
        <p:nvSpPr>
          <p:cNvPr id="5" name="文本框 4"/>
          <p:cNvSpPr txBox="1"/>
          <p:nvPr/>
        </p:nvSpPr>
        <p:spPr>
          <a:xfrm>
            <a:off x="7750175" y="2495550"/>
            <a:ext cx="2524125" cy="368300"/>
          </a:xfrm>
          <a:prstGeom prst="rect">
            <a:avLst/>
          </a:prstGeom>
          <a:noFill/>
        </p:spPr>
        <p:txBody>
          <a:bodyPr wrap="square" rtlCol="0">
            <a:spAutoFit/>
          </a:bodyPr>
          <a:p>
            <a:r>
              <a:rPr lang="zh-CN" altLang="en-US"/>
              <a:t>点击</a:t>
            </a:r>
            <a:r>
              <a:rPr lang="zh-CN" altLang="en-US"/>
              <a:t>文件包含漏洞</a:t>
            </a:r>
            <a:endParaRPr lang="zh-CN" altLang="en-US"/>
          </a:p>
        </p:txBody>
      </p:sp>
      <p:pic>
        <p:nvPicPr>
          <p:cNvPr id="6" name="图片 5"/>
          <p:cNvPicPr>
            <a:picLocks noChangeAspect="1"/>
          </p:cNvPicPr>
          <p:nvPr/>
        </p:nvPicPr>
        <p:blipFill>
          <a:blip r:embed="rId2"/>
          <a:stretch>
            <a:fillRect/>
          </a:stretch>
        </p:blipFill>
        <p:spPr>
          <a:xfrm>
            <a:off x="563245" y="4123055"/>
            <a:ext cx="5288280" cy="2598420"/>
          </a:xfrm>
          <a:prstGeom prst="rect">
            <a:avLst/>
          </a:prstGeom>
          <a:ln>
            <a:solidFill>
              <a:schemeClr val="tx1"/>
            </a:solidFill>
          </a:ln>
        </p:spPr>
      </p:pic>
      <p:sp>
        <p:nvSpPr>
          <p:cNvPr id="7" name="文本框 6"/>
          <p:cNvSpPr txBox="1"/>
          <p:nvPr/>
        </p:nvSpPr>
        <p:spPr>
          <a:xfrm>
            <a:off x="7684770" y="5089525"/>
            <a:ext cx="4064000" cy="645160"/>
          </a:xfrm>
          <a:prstGeom prst="rect">
            <a:avLst/>
          </a:prstGeom>
          <a:noFill/>
        </p:spPr>
        <p:txBody>
          <a:bodyPr wrap="square" rtlCol="0">
            <a:spAutoFit/>
          </a:bodyPr>
          <a:p>
            <a:r>
              <a:rPr lang="zh-CN" altLang="en-US"/>
              <a:t>给我们进行了源码提示，直接用</a:t>
            </a:r>
            <a:r>
              <a:rPr lang="en-US" altLang="zh-CN"/>
              <a:t>get</a:t>
            </a:r>
            <a:r>
              <a:rPr lang="zh-CN" altLang="en-US"/>
              <a:t>方法向</a:t>
            </a:r>
            <a:r>
              <a:rPr lang="en-US" altLang="zh-CN"/>
              <a:t>file</a:t>
            </a:r>
            <a:r>
              <a:rPr lang="zh-CN" altLang="en-US"/>
              <a:t>传参</a:t>
            </a:r>
            <a:endParaRPr lang="zh-CN" altLang="en-US"/>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PASS-14</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32765" y="1915795"/>
            <a:ext cx="6699885" cy="4671060"/>
          </a:xfrm>
          <a:prstGeom prst="rect">
            <a:avLst/>
          </a:prstGeom>
          <a:ln>
            <a:solidFill>
              <a:schemeClr val="tx1"/>
            </a:solidFill>
          </a:ln>
        </p:spPr>
      </p:pic>
      <p:sp>
        <p:nvSpPr>
          <p:cNvPr id="5" name="文本框 4"/>
          <p:cNvSpPr txBox="1"/>
          <p:nvPr/>
        </p:nvSpPr>
        <p:spPr>
          <a:xfrm>
            <a:off x="588010" y="1330325"/>
            <a:ext cx="11360150" cy="368300"/>
          </a:xfrm>
          <a:prstGeom prst="rect">
            <a:avLst/>
          </a:prstGeom>
          <a:noFill/>
        </p:spPr>
        <p:txBody>
          <a:bodyPr wrap="square" rtlCol="0">
            <a:spAutoFit/>
          </a:bodyPr>
          <a:p>
            <a:r>
              <a:rPr lang="zh-CN" altLang="en-US"/>
              <a:t>测试，输入http://127.0.0.1/upload/include.php?file=upload/</a:t>
            </a:r>
            <a:r>
              <a:rPr lang="zh-CN" altLang="en-US" b="1">
                <a:solidFill>
                  <a:srgbClr val="FF0000"/>
                </a:solidFill>
              </a:rPr>
              <a:t>5820241021162239.jpg</a:t>
            </a:r>
            <a:r>
              <a:rPr lang="en-US" altLang="zh-CN" b="1">
                <a:solidFill>
                  <a:srgbClr val="FF0000"/>
                </a:solidFill>
              </a:rPr>
              <a:t>      </a:t>
            </a:r>
            <a:r>
              <a:rPr lang="zh-CN" altLang="en-US" b="1">
                <a:solidFill>
                  <a:srgbClr val="FF0000"/>
                </a:solidFill>
              </a:rPr>
              <a:t>这个去</a:t>
            </a:r>
            <a:r>
              <a:rPr lang="en-US" altLang="zh-CN" b="1">
                <a:solidFill>
                  <a:srgbClr val="FF0000"/>
                </a:solidFill>
              </a:rPr>
              <a:t>upload</a:t>
            </a:r>
            <a:r>
              <a:rPr lang="zh-CN" altLang="en-US" b="1">
                <a:solidFill>
                  <a:srgbClr val="FF0000"/>
                </a:solidFill>
              </a:rPr>
              <a:t>目录去找</a:t>
            </a:r>
            <a:endParaRPr lang="zh-CN" altLang="en-US" b="1">
              <a:solidFill>
                <a:srgbClr val="FF0000"/>
              </a:solidFill>
            </a:endParaRPr>
          </a:p>
        </p:txBody>
      </p:sp>
      <p:sp>
        <p:nvSpPr>
          <p:cNvPr id="6" name="文本框 5"/>
          <p:cNvSpPr txBox="1"/>
          <p:nvPr/>
        </p:nvSpPr>
        <p:spPr>
          <a:xfrm>
            <a:off x="7691120" y="3843020"/>
            <a:ext cx="4064000" cy="368300"/>
          </a:xfrm>
          <a:prstGeom prst="rect">
            <a:avLst/>
          </a:prstGeom>
          <a:noFill/>
        </p:spPr>
        <p:txBody>
          <a:bodyPr wrap="square" rtlCol="0">
            <a:spAutoFit/>
          </a:bodyPr>
          <a:p>
            <a:r>
              <a:rPr lang="zh-CN" altLang="en-US"/>
              <a:t>发现已经成功执行了</a:t>
            </a:r>
            <a:r>
              <a:rPr lang="en-US" altLang="zh-CN"/>
              <a:t>phpinfo</a:t>
            </a:r>
            <a:r>
              <a:rPr lang="zh-CN" altLang="en-US"/>
              <a:t>函数</a:t>
            </a:r>
            <a:endParaRPr lang="zh-CN" altLang="en-US"/>
          </a:p>
        </p:txBody>
      </p:sp>
      <p:sp>
        <p:nvSpPr>
          <p:cNvPr id="7" name="文本框 6"/>
          <p:cNvSpPr txBox="1"/>
          <p:nvPr/>
        </p:nvSpPr>
        <p:spPr>
          <a:xfrm>
            <a:off x="7684770" y="4601845"/>
            <a:ext cx="4064000" cy="645160"/>
          </a:xfrm>
          <a:prstGeom prst="rect">
            <a:avLst/>
          </a:prstGeom>
          <a:noFill/>
        </p:spPr>
        <p:txBody>
          <a:bodyPr wrap="square" rtlCol="0">
            <a:spAutoFit/>
          </a:bodyPr>
          <a:p>
            <a:r>
              <a:rPr lang="zh-CN" altLang="en-US"/>
              <a:t>那么如果写入一句话木马，然后去实现用蚁剑去连接就可以</a:t>
            </a:r>
            <a:r>
              <a:rPr lang="zh-CN" altLang="en-US"/>
              <a:t>了</a:t>
            </a:r>
            <a:endParaRPr lang="zh-CN" altLang="en-US"/>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PASS-15</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89560" y="1568450"/>
            <a:ext cx="8565515" cy="4787900"/>
          </a:xfrm>
          <a:prstGeom prst="rect">
            <a:avLst/>
          </a:prstGeom>
        </p:spPr>
      </p:pic>
      <p:sp>
        <p:nvSpPr>
          <p:cNvPr id="5" name="文本框 4"/>
          <p:cNvSpPr txBox="1"/>
          <p:nvPr/>
        </p:nvSpPr>
        <p:spPr>
          <a:xfrm>
            <a:off x="8962390" y="3338830"/>
            <a:ext cx="2529205" cy="645160"/>
          </a:xfrm>
          <a:prstGeom prst="rect">
            <a:avLst/>
          </a:prstGeom>
          <a:noFill/>
        </p:spPr>
        <p:txBody>
          <a:bodyPr wrap="square" rtlCol="0">
            <a:spAutoFit/>
          </a:bodyPr>
          <a:p>
            <a:r>
              <a:rPr lang="zh-CN" altLang="en-US"/>
              <a:t>任务看起来和之前一样，</a:t>
            </a:r>
            <a:r>
              <a:rPr lang="zh-CN" altLang="en-US"/>
              <a:t>有什么不同呢？</a:t>
            </a:r>
            <a:endParaRPr lang="zh-CN" altLang="en-US"/>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PASS-15</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28295" y="3309620"/>
            <a:ext cx="11303635" cy="706755"/>
          </a:xfrm>
          <a:prstGeom prst="rect">
            <a:avLst/>
          </a:prstGeom>
        </p:spPr>
        <p:txBody>
          <a:bodyPr wrap="square">
            <a:spAutoFit/>
          </a:bodyPr>
          <a:p>
            <a:r>
              <a:rPr lang="en-US" altLang="zh-CN" sz="2000"/>
              <a:t>getimagesize($filename) </a:t>
            </a:r>
            <a:r>
              <a:rPr lang="zh-CN" altLang="en-US" sz="2000"/>
              <a:t>是一个 </a:t>
            </a:r>
            <a:r>
              <a:rPr lang="en-US" altLang="zh-CN" sz="2000"/>
              <a:t>PHP </a:t>
            </a:r>
            <a:r>
              <a:rPr lang="zh-CN" altLang="en-US" sz="2000"/>
              <a:t>函数，用于获取图像文件的信息，包括其尺寸、类型、宽度、高度等。这个函数返回一个包含多个元素的数组</a:t>
            </a:r>
            <a:endParaRPr lang="zh-CN" altLang="en-US" sz="2000"/>
          </a:p>
        </p:txBody>
      </p:sp>
      <p:pic>
        <p:nvPicPr>
          <p:cNvPr id="5" name="图片 4"/>
          <p:cNvPicPr>
            <a:picLocks noChangeAspect="1"/>
          </p:cNvPicPr>
          <p:nvPr/>
        </p:nvPicPr>
        <p:blipFill>
          <a:blip r:embed="rId1"/>
          <a:stretch>
            <a:fillRect/>
          </a:stretch>
        </p:blipFill>
        <p:spPr>
          <a:xfrm>
            <a:off x="328295" y="4116070"/>
            <a:ext cx="8860155" cy="2606040"/>
          </a:xfrm>
          <a:prstGeom prst="rect">
            <a:avLst/>
          </a:prstGeom>
        </p:spPr>
      </p:pic>
      <p:pic>
        <p:nvPicPr>
          <p:cNvPr id="7" name="图片 6"/>
          <p:cNvPicPr>
            <a:picLocks noChangeAspect="1"/>
          </p:cNvPicPr>
          <p:nvPr/>
        </p:nvPicPr>
        <p:blipFill>
          <a:blip r:embed="rId2"/>
          <a:stretch>
            <a:fillRect/>
          </a:stretch>
        </p:blipFill>
        <p:spPr>
          <a:xfrm>
            <a:off x="409575" y="1626870"/>
            <a:ext cx="7790815" cy="1051560"/>
          </a:xfrm>
          <a:prstGeom prst="rect">
            <a:avLst/>
          </a:prstGeom>
        </p:spPr>
      </p:pic>
      <p:sp>
        <p:nvSpPr>
          <p:cNvPr id="8" name="文本框 7"/>
          <p:cNvSpPr txBox="1"/>
          <p:nvPr/>
        </p:nvSpPr>
        <p:spPr>
          <a:xfrm>
            <a:off x="8453120" y="1626870"/>
            <a:ext cx="2970530" cy="922020"/>
          </a:xfrm>
          <a:prstGeom prst="rect">
            <a:avLst/>
          </a:prstGeom>
          <a:noFill/>
        </p:spPr>
        <p:txBody>
          <a:bodyPr wrap="square" rtlCol="0">
            <a:spAutoFit/>
          </a:bodyPr>
          <a:p>
            <a:r>
              <a:rPr lang="zh-CN" altLang="en-US"/>
              <a:t>只对第二项</a:t>
            </a:r>
            <a:r>
              <a:rPr lang="en-US" altLang="zh-CN"/>
              <a:t>EXT</a:t>
            </a:r>
            <a:r>
              <a:rPr lang="zh-CN" altLang="en-US"/>
              <a:t>进行了检查，还是可以通过</a:t>
            </a:r>
            <a:r>
              <a:rPr lang="en-US" altLang="zh-CN"/>
              <a:t>PASS-14</a:t>
            </a:r>
            <a:r>
              <a:rPr lang="zh-CN" altLang="en-US"/>
              <a:t>方法绕过</a:t>
            </a:r>
            <a:r>
              <a:rPr lang="zh-CN" altLang="en-US"/>
              <a:t>检查</a:t>
            </a:r>
            <a:endParaRPr lang="zh-CN" altLang="en-US"/>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PASS-16</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45770" y="1374140"/>
            <a:ext cx="5554345" cy="4982210"/>
          </a:xfrm>
          <a:prstGeom prst="rect">
            <a:avLst/>
          </a:prstGeom>
        </p:spPr>
      </p:pic>
      <p:sp>
        <p:nvSpPr>
          <p:cNvPr id="5" name="文本框 4"/>
          <p:cNvSpPr txBox="1"/>
          <p:nvPr/>
        </p:nvSpPr>
        <p:spPr>
          <a:xfrm>
            <a:off x="6551930" y="3039745"/>
            <a:ext cx="4563110" cy="645160"/>
          </a:xfrm>
          <a:prstGeom prst="rect">
            <a:avLst/>
          </a:prstGeom>
          <a:noFill/>
        </p:spPr>
        <p:txBody>
          <a:bodyPr wrap="square" rtlCol="0">
            <a:spAutoFit/>
          </a:bodyPr>
          <a:p>
            <a:r>
              <a:rPr lang="zh-CN" altLang="en-US"/>
              <a:t>代码中并没有其他检查，只是判断了一下文件类型，还是可以用</a:t>
            </a:r>
            <a:r>
              <a:rPr lang="en-US" altLang="zh-CN"/>
              <a:t>PASS-14</a:t>
            </a:r>
            <a:r>
              <a:rPr lang="zh-CN" altLang="en-US"/>
              <a:t>方法进行</a:t>
            </a:r>
            <a:r>
              <a:rPr lang="zh-CN" altLang="en-US"/>
              <a:t>绕过</a:t>
            </a:r>
            <a:endParaRPr lang="zh-CN" altLang="en-US"/>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PASS-17</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93725" y="1394460"/>
            <a:ext cx="4064000" cy="368300"/>
          </a:xfrm>
          <a:prstGeom prst="rect">
            <a:avLst/>
          </a:prstGeom>
          <a:noFill/>
        </p:spPr>
        <p:txBody>
          <a:bodyPr wrap="square" rtlCol="0">
            <a:spAutoFit/>
          </a:bodyPr>
          <a:p>
            <a:r>
              <a:rPr lang="zh-CN" altLang="en-US"/>
              <a:t>出现了</a:t>
            </a:r>
            <a:r>
              <a:rPr lang="zh-CN" altLang="en-US"/>
              <a:t>二次渲染</a:t>
            </a:r>
            <a:endParaRPr lang="zh-CN" altLang="en-US"/>
          </a:p>
        </p:txBody>
      </p:sp>
      <p:sp>
        <p:nvSpPr>
          <p:cNvPr id="6" name="文本框 5"/>
          <p:cNvSpPr txBox="1"/>
          <p:nvPr/>
        </p:nvSpPr>
        <p:spPr>
          <a:xfrm>
            <a:off x="680085" y="3800475"/>
            <a:ext cx="8664575" cy="2306955"/>
          </a:xfrm>
          <a:prstGeom prst="rect">
            <a:avLst/>
          </a:prstGeom>
          <a:noFill/>
        </p:spPr>
        <p:txBody>
          <a:bodyPr wrap="square" rtlCol="0">
            <a:spAutoFit/>
          </a:bodyPr>
          <a:p>
            <a:r>
              <a:rPr lang="zh-CN" altLang="en-US">
                <a:solidFill>
                  <a:schemeClr val="accent5"/>
                </a:solidFill>
              </a:rPr>
              <a:t>什么是二次渲染？</a:t>
            </a:r>
            <a:endParaRPr lang="zh-CN" altLang="en-US">
              <a:solidFill>
                <a:schemeClr val="accent5"/>
              </a:solidFill>
            </a:endParaRPr>
          </a:p>
          <a:p>
            <a:endParaRPr lang="zh-CN" altLang="en-US">
              <a:solidFill>
                <a:schemeClr val="accent5"/>
              </a:solidFill>
            </a:endParaRPr>
          </a:p>
          <a:p>
            <a:r>
              <a:rPr lang="zh-CN" altLang="en-US">
                <a:solidFill>
                  <a:schemeClr val="accent5"/>
                </a:solidFill>
              </a:rPr>
              <a:t>在图像处理和计算机图形学中，二次渲染通常意味着对已经生成或输出的图像进行再次处理或修改</a:t>
            </a:r>
            <a:endParaRPr lang="zh-CN" altLang="en-US">
              <a:solidFill>
                <a:schemeClr val="accent5"/>
              </a:solidFill>
            </a:endParaRPr>
          </a:p>
          <a:p>
            <a:endParaRPr lang="zh-CN" altLang="en-US"/>
          </a:p>
          <a:p>
            <a:r>
              <a:rPr lang="zh-CN" altLang="en-US">
                <a:solidFill>
                  <a:srgbClr val="00B050"/>
                </a:solidFill>
              </a:rPr>
              <a:t>会导致什么问题？</a:t>
            </a:r>
            <a:endParaRPr lang="zh-CN" altLang="en-US">
              <a:solidFill>
                <a:srgbClr val="00B050"/>
              </a:solidFill>
            </a:endParaRPr>
          </a:p>
          <a:p>
            <a:endParaRPr lang="zh-CN" altLang="en-US">
              <a:solidFill>
                <a:srgbClr val="00B050"/>
              </a:solidFill>
            </a:endParaRPr>
          </a:p>
          <a:p>
            <a:r>
              <a:rPr lang="zh-CN" altLang="en-US">
                <a:solidFill>
                  <a:srgbClr val="00B050"/>
                </a:solidFill>
              </a:rPr>
              <a:t>我们植入的木马语句被破坏了</a:t>
            </a:r>
            <a:endParaRPr lang="zh-CN" altLang="en-US">
              <a:solidFill>
                <a:srgbClr val="00B050"/>
              </a:solidFill>
            </a:endParaRPr>
          </a:p>
        </p:txBody>
      </p:sp>
      <p:pic>
        <p:nvPicPr>
          <p:cNvPr id="7" name="图片 6"/>
          <p:cNvPicPr>
            <a:picLocks noChangeAspect="1"/>
          </p:cNvPicPr>
          <p:nvPr/>
        </p:nvPicPr>
        <p:blipFill>
          <a:blip r:embed="rId1"/>
          <a:stretch>
            <a:fillRect/>
          </a:stretch>
        </p:blipFill>
        <p:spPr>
          <a:xfrm>
            <a:off x="680085" y="2013585"/>
            <a:ext cx="8665210" cy="1363345"/>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71170" y="1287780"/>
            <a:ext cx="10782935" cy="922020"/>
          </a:xfrm>
          <a:prstGeom prst="rect">
            <a:avLst/>
          </a:prstGeom>
          <a:noFill/>
        </p:spPr>
        <p:txBody>
          <a:bodyPr wrap="square" rtlCol="0">
            <a:spAutoFit/>
          </a:bodyPr>
          <a:p>
            <a:r>
              <a:rPr lang="zh-CN" altLang="en-US"/>
              <a:t>首先，画图画一个</a:t>
            </a:r>
            <a:r>
              <a:rPr lang="en-US" altLang="zh-CN"/>
              <a:t>gif</a:t>
            </a:r>
            <a:r>
              <a:rPr lang="zh-CN" altLang="en-US"/>
              <a:t>图像，然后和带有木马语句的</a:t>
            </a:r>
            <a:r>
              <a:rPr lang="en-US" altLang="zh-CN"/>
              <a:t>php</a:t>
            </a:r>
            <a:r>
              <a:rPr lang="zh-CN" altLang="en-US"/>
              <a:t>文件进行</a:t>
            </a:r>
            <a:r>
              <a:rPr lang="zh-CN" altLang="en-US"/>
              <a:t>和并</a:t>
            </a:r>
            <a:endParaRPr lang="zh-CN" altLang="en-US"/>
          </a:p>
          <a:p>
            <a:endParaRPr lang="zh-CN" altLang="en-US"/>
          </a:p>
          <a:p>
            <a:r>
              <a:rPr lang="en-US" altLang="zh-CN"/>
              <a:t>copy /b a.gif + b.php combine.gif</a:t>
            </a:r>
            <a:endParaRPr lang="en-US" altLang="zh-CN"/>
          </a:p>
        </p:txBody>
      </p:sp>
      <p:sp>
        <p:nvSpPr>
          <p:cNvPr id="5" name="文本框 4"/>
          <p:cNvSpPr txBox="1"/>
          <p:nvPr/>
        </p:nvSpPr>
        <p:spPr>
          <a:xfrm>
            <a:off x="494030" y="2264410"/>
            <a:ext cx="8233410" cy="368300"/>
          </a:xfrm>
          <a:prstGeom prst="rect">
            <a:avLst/>
          </a:prstGeom>
          <a:noFill/>
        </p:spPr>
        <p:txBody>
          <a:bodyPr wrap="square" rtlCol="0">
            <a:spAutoFit/>
          </a:bodyPr>
          <a:p>
            <a:r>
              <a:rPr lang="zh-CN" altLang="en-US"/>
              <a:t>用</a:t>
            </a:r>
            <a:r>
              <a:rPr lang="en-US" altLang="zh-CN"/>
              <a:t>UE</a:t>
            </a:r>
            <a:r>
              <a:rPr lang="zh-CN" altLang="en-US"/>
              <a:t>打开合并好的</a:t>
            </a:r>
            <a:r>
              <a:rPr lang="en-US" altLang="zh-CN"/>
              <a:t>gif</a:t>
            </a:r>
            <a:r>
              <a:rPr lang="zh-CN" altLang="en-US"/>
              <a:t>，可以看到</a:t>
            </a:r>
            <a:r>
              <a:rPr lang="en-US" altLang="zh-CN"/>
              <a:t>phpinfo();</a:t>
            </a:r>
            <a:endParaRPr lang="zh-CN" altLang="en-US"/>
          </a:p>
        </p:txBody>
      </p:sp>
      <p:pic>
        <p:nvPicPr>
          <p:cNvPr id="6" name="图片 5"/>
          <p:cNvPicPr>
            <a:picLocks noChangeAspect="1"/>
          </p:cNvPicPr>
          <p:nvPr/>
        </p:nvPicPr>
        <p:blipFill>
          <a:blip r:embed="rId1"/>
          <a:stretch>
            <a:fillRect/>
          </a:stretch>
        </p:blipFill>
        <p:spPr>
          <a:xfrm>
            <a:off x="494030" y="2687955"/>
            <a:ext cx="9013190" cy="1255395"/>
          </a:xfrm>
          <a:prstGeom prst="rect">
            <a:avLst/>
          </a:prstGeom>
        </p:spPr>
      </p:pic>
      <p:sp>
        <p:nvSpPr>
          <p:cNvPr id="7" name="文本框 6"/>
          <p:cNvSpPr txBox="1"/>
          <p:nvPr/>
        </p:nvSpPr>
        <p:spPr>
          <a:xfrm>
            <a:off x="494665" y="4002405"/>
            <a:ext cx="4064000" cy="368300"/>
          </a:xfrm>
          <a:prstGeom prst="rect">
            <a:avLst/>
          </a:prstGeom>
          <a:noFill/>
        </p:spPr>
        <p:txBody>
          <a:bodyPr wrap="square" rtlCol="0">
            <a:spAutoFit/>
          </a:bodyPr>
          <a:p>
            <a:r>
              <a:rPr lang="zh-CN" altLang="en-US"/>
              <a:t>上传我们的</a:t>
            </a:r>
            <a:r>
              <a:rPr lang="zh-CN" altLang="en-US"/>
              <a:t>合并文件</a:t>
            </a:r>
            <a:endParaRPr lang="zh-CN" altLang="en-US"/>
          </a:p>
        </p:txBody>
      </p:sp>
      <p:pic>
        <p:nvPicPr>
          <p:cNvPr id="8" name="图片 7"/>
          <p:cNvPicPr>
            <a:picLocks noChangeAspect="1"/>
          </p:cNvPicPr>
          <p:nvPr/>
        </p:nvPicPr>
        <p:blipFill>
          <a:blip r:embed="rId2"/>
          <a:stretch>
            <a:fillRect/>
          </a:stretch>
        </p:blipFill>
        <p:spPr>
          <a:xfrm>
            <a:off x="494665" y="4429760"/>
            <a:ext cx="3139440" cy="2072640"/>
          </a:xfrm>
          <a:prstGeom prst="rect">
            <a:avLst/>
          </a:prstGeom>
        </p:spPr>
      </p:pic>
      <p:sp>
        <p:nvSpPr>
          <p:cNvPr id="9" name="文本框 8"/>
          <p:cNvSpPr txBox="1"/>
          <p:nvPr/>
        </p:nvSpPr>
        <p:spPr>
          <a:xfrm>
            <a:off x="4224655" y="5344795"/>
            <a:ext cx="4064000" cy="368300"/>
          </a:xfrm>
          <a:prstGeom prst="rect">
            <a:avLst/>
          </a:prstGeom>
          <a:noFill/>
        </p:spPr>
        <p:txBody>
          <a:bodyPr wrap="square" rtlCol="0">
            <a:spAutoFit/>
          </a:bodyPr>
          <a:p>
            <a:r>
              <a:rPr lang="zh-CN" altLang="en-US"/>
              <a:t>上传</a:t>
            </a:r>
            <a:r>
              <a:rPr lang="zh-CN" altLang="en-US"/>
              <a:t>成功了</a:t>
            </a:r>
            <a:endParaRPr lang="zh-CN" altLang="en-US"/>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96545" y="1260475"/>
            <a:ext cx="10244455" cy="368300"/>
          </a:xfrm>
          <a:prstGeom prst="rect">
            <a:avLst/>
          </a:prstGeom>
          <a:noFill/>
        </p:spPr>
        <p:txBody>
          <a:bodyPr wrap="square" rtlCol="0">
            <a:spAutoFit/>
          </a:bodyPr>
          <a:p>
            <a:r>
              <a:rPr lang="zh-CN" altLang="en-US"/>
              <a:t>现在，我们去看看二次渲染后的文件，查找我们写好的码，发现</a:t>
            </a:r>
            <a:r>
              <a:rPr lang="zh-CN" altLang="en-US"/>
              <a:t>没找到</a:t>
            </a:r>
            <a:endParaRPr lang="zh-CN" altLang="en-US"/>
          </a:p>
        </p:txBody>
      </p:sp>
      <p:pic>
        <p:nvPicPr>
          <p:cNvPr id="5" name="图片 4"/>
          <p:cNvPicPr>
            <a:picLocks noChangeAspect="1"/>
          </p:cNvPicPr>
          <p:nvPr/>
        </p:nvPicPr>
        <p:blipFill>
          <a:blip r:embed="rId1"/>
          <a:stretch>
            <a:fillRect/>
          </a:stretch>
        </p:blipFill>
        <p:spPr>
          <a:xfrm>
            <a:off x="247015" y="1853565"/>
            <a:ext cx="8665845" cy="4465955"/>
          </a:xfrm>
          <a:prstGeom prst="rect">
            <a:avLst/>
          </a:prstGeom>
        </p:spPr>
      </p:pic>
      <p:sp>
        <p:nvSpPr>
          <p:cNvPr id="6" name="文本框 5"/>
          <p:cNvSpPr txBox="1"/>
          <p:nvPr/>
        </p:nvSpPr>
        <p:spPr>
          <a:xfrm>
            <a:off x="9067165" y="3569335"/>
            <a:ext cx="2974975" cy="645160"/>
          </a:xfrm>
          <a:prstGeom prst="rect">
            <a:avLst/>
          </a:prstGeom>
          <a:noFill/>
        </p:spPr>
        <p:txBody>
          <a:bodyPr wrap="square" rtlCol="0">
            <a:spAutoFit/>
          </a:bodyPr>
          <a:p>
            <a:r>
              <a:rPr lang="zh-CN" altLang="en-US"/>
              <a:t>二次渲染会使文件内容改变，使上传的木马变得</a:t>
            </a:r>
            <a:r>
              <a:rPr lang="zh-CN" altLang="en-US"/>
              <a:t>无效</a:t>
            </a:r>
            <a:endParaRPr lang="zh-CN" altLang="en-US"/>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PASS-17</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78790" y="1625600"/>
            <a:ext cx="11262360" cy="3426460"/>
          </a:xfrm>
          <a:prstGeom prst="rect">
            <a:avLst/>
          </a:prstGeom>
        </p:spPr>
      </p:pic>
      <p:sp>
        <p:nvSpPr>
          <p:cNvPr id="5" name="文本框 4"/>
          <p:cNvSpPr txBox="1"/>
          <p:nvPr/>
        </p:nvSpPr>
        <p:spPr>
          <a:xfrm>
            <a:off x="505460" y="5367020"/>
            <a:ext cx="11235690" cy="645160"/>
          </a:xfrm>
          <a:prstGeom prst="rect">
            <a:avLst/>
          </a:prstGeom>
          <a:noFill/>
        </p:spPr>
        <p:txBody>
          <a:bodyPr wrap="square" rtlCol="0">
            <a:spAutoFit/>
          </a:bodyPr>
          <a:p>
            <a:r>
              <a:rPr lang="zh-CN" altLang="en-US"/>
              <a:t>使用文件比较工具，打开</a:t>
            </a:r>
            <a:r>
              <a:rPr lang="en-US" altLang="zh-CN"/>
              <a:t>gif</a:t>
            </a:r>
            <a:r>
              <a:rPr lang="zh-CN" altLang="en-US"/>
              <a:t>原文件和二次渲染的文件，发现虽然有一部分被改变了，但是我们可以通过对未被改变的区域加马来实现恶意代码的</a:t>
            </a:r>
            <a:r>
              <a:rPr lang="zh-CN" altLang="en-US"/>
              <a:t>植入</a:t>
            </a:r>
            <a:endParaRPr lang="zh-CN" altLang="en-US"/>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FFFFFF"/>
                </a:solidFill>
                <a:latin typeface="微软雅黑" panose="020B0503020204020204" charset="-122"/>
                <a:ea typeface="微软雅黑" panose="020B0503020204020204" charset="-122"/>
                <a:sym typeface="+mn-ea"/>
              </a:rPr>
              <a:t>文件上传漏洞</a:t>
            </a:r>
            <a:r>
              <a:rPr lang="en-US" altLang="zh-CN" dirty="0">
                <a:solidFill>
                  <a:srgbClr val="FFFFFF"/>
                </a:solidFill>
                <a:latin typeface="微软雅黑" panose="020B0503020204020204" charset="-122"/>
                <a:ea typeface="微软雅黑" panose="020B0503020204020204" charset="-122"/>
                <a:sym typeface="+mn-ea"/>
              </a:rPr>
              <a:t>-</a:t>
            </a:r>
            <a:r>
              <a:rPr lang="zh-CN" altLang="en-US" dirty="0">
                <a:solidFill>
                  <a:srgbClr val="FFFFFF"/>
                </a:solidFill>
                <a:latin typeface="微软雅黑" panose="020B0503020204020204" charset="-122"/>
                <a:ea typeface="微软雅黑" panose="020B0503020204020204" charset="-122"/>
                <a:sym typeface="+mn-ea"/>
              </a:rPr>
              <a:t>危害</a:t>
            </a:r>
            <a:endParaRPr lang="zh-CN" altLang="en-US" dirty="0">
              <a:solidFill>
                <a:srgbClr val="FFFFFF"/>
              </a:solidFill>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99745" y="1244600"/>
            <a:ext cx="11201400" cy="5262245"/>
          </a:xfrm>
          <a:prstGeom prst="rect">
            <a:avLst/>
          </a:prstGeom>
        </p:spPr>
        <p:txBody>
          <a:bodyPr wrap="square">
            <a:spAutoFit/>
          </a:bodyPr>
          <a:p>
            <a:r>
              <a:rPr lang="zh-CN" altLang="en-US" sz="2400" b="1">
                <a:solidFill>
                  <a:schemeClr val="accent5"/>
                </a:solidFill>
              </a:rPr>
              <a:t>远程代码执行：</a:t>
            </a:r>
            <a:r>
              <a:rPr lang="zh-CN" altLang="en-US" sz="2400">
                <a:solidFill>
                  <a:schemeClr val="accent5"/>
                </a:solidFill>
              </a:rPr>
              <a:t>如果服务器允许上传脚本文件（如 </a:t>
            </a:r>
            <a:r>
              <a:rPr lang="en-US" altLang="zh-CN" sz="2400">
                <a:solidFill>
                  <a:schemeClr val="accent5"/>
                </a:solidFill>
              </a:rPr>
              <a:t>.php</a:t>
            </a:r>
            <a:r>
              <a:rPr lang="zh-CN" altLang="en-US" sz="2400">
                <a:solidFill>
                  <a:schemeClr val="accent5"/>
                </a:solidFill>
              </a:rPr>
              <a:t>），攻击者可以上传恶意脚本并通过访问该脚本来执行任意代码，获取服务器的控制权。</a:t>
            </a:r>
            <a:endParaRPr lang="zh-CN" altLang="en-US" sz="2400"/>
          </a:p>
          <a:p>
            <a:endParaRPr lang="zh-CN" altLang="en-US" sz="2400"/>
          </a:p>
          <a:p>
            <a:r>
              <a:rPr lang="en-US" altLang="zh-CN" sz="2400" b="1">
                <a:solidFill>
                  <a:srgbClr val="00B050"/>
                </a:solidFill>
              </a:rPr>
              <a:t>Webshell</a:t>
            </a:r>
            <a:r>
              <a:rPr lang="zh-CN" altLang="en-US" sz="2400" b="1">
                <a:solidFill>
                  <a:srgbClr val="00B050"/>
                </a:solidFill>
              </a:rPr>
              <a:t>：</a:t>
            </a:r>
            <a:r>
              <a:rPr lang="zh-CN" altLang="en-US" sz="2400">
                <a:solidFill>
                  <a:srgbClr val="00B050"/>
                </a:solidFill>
              </a:rPr>
              <a:t>攻击者可以通过上传一个</a:t>
            </a:r>
            <a:r>
              <a:rPr lang="en-US" altLang="zh-CN" sz="2400">
                <a:solidFill>
                  <a:srgbClr val="00B050"/>
                </a:solidFill>
              </a:rPr>
              <a:t>Webshell</a:t>
            </a:r>
            <a:r>
              <a:rPr lang="zh-CN" altLang="en-US" sz="2400">
                <a:solidFill>
                  <a:srgbClr val="00B050"/>
                </a:solidFill>
              </a:rPr>
              <a:t>文件（如 </a:t>
            </a:r>
            <a:r>
              <a:rPr lang="en-US" altLang="zh-CN" sz="2400">
                <a:solidFill>
                  <a:srgbClr val="00B050"/>
                </a:solidFill>
              </a:rPr>
              <a:t>.php </a:t>
            </a:r>
            <a:r>
              <a:rPr lang="zh-CN" altLang="en-US" sz="2400">
                <a:solidFill>
                  <a:srgbClr val="00B050"/>
                </a:solidFill>
              </a:rPr>
              <a:t>文件），用它来执行系统命令，进一步渗透服务器或窃取敏感数据。</a:t>
            </a:r>
            <a:endParaRPr lang="zh-CN" altLang="en-US" sz="2400">
              <a:solidFill>
                <a:srgbClr val="00B050"/>
              </a:solidFill>
            </a:endParaRPr>
          </a:p>
          <a:p>
            <a:endParaRPr lang="zh-CN" altLang="en-US" sz="2400" b="1"/>
          </a:p>
          <a:p>
            <a:r>
              <a:rPr lang="zh-CN" altLang="en-US" sz="2400" b="1">
                <a:solidFill>
                  <a:srgbClr val="0070C0"/>
                </a:solidFill>
              </a:rPr>
              <a:t>信息泄露：</a:t>
            </a:r>
            <a:r>
              <a:rPr lang="zh-CN" altLang="en-US" sz="2400">
                <a:solidFill>
                  <a:srgbClr val="0070C0"/>
                </a:solidFill>
              </a:rPr>
              <a:t>上传的文件可能包含恶意代码，用于读取服务器上的敏感文件并将其传回攻击者。</a:t>
            </a:r>
            <a:endParaRPr lang="zh-CN" altLang="en-US" sz="2400">
              <a:solidFill>
                <a:srgbClr val="0070C0"/>
              </a:solidFill>
            </a:endParaRPr>
          </a:p>
          <a:p>
            <a:endParaRPr lang="zh-CN" altLang="en-US" sz="2400"/>
          </a:p>
          <a:p>
            <a:r>
              <a:rPr lang="zh-CN" altLang="en-US" sz="2400" b="1">
                <a:solidFill>
                  <a:srgbClr val="00B0F0"/>
                </a:solidFill>
              </a:rPr>
              <a:t>拒绝服务攻击：</a:t>
            </a:r>
            <a:r>
              <a:rPr lang="zh-CN" altLang="en-US" sz="2400">
                <a:solidFill>
                  <a:srgbClr val="00B0F0"/>
                </a:solidFill>
              </a:rPr>
              <a:t>攻击者可以上传大文件，耗尽服务器的存储空间或资源，导致服务无法正常运行。</a:t>
            </a:r>
            <a:endParaRPr lang="zh-CN" altLang="en-US" sz="2400">
              <a:solidFill>
                <a:srgbClr val="00B0F0"/>
              </a:solidFill>
            </a:endParaRPr>
          </a:p>
          <a:p>
            <a:endParaRPr lang="zh-CN" altLang="en-US" sz="2400"/>
          </a:p>
          <a:p>
            <a:r>
              <a:rPr lang="zh-CN" altLang="en-US" sz="2400" b="1">
                <a:solidFill>
                  <a:schemeClr val="tx1"/>
                </a:solidFill>
              </a:rPr>
              <a:t>权限提升：</a:t>
            </a:r>
            <a:r>
              <a:rPr lang="zh-CN" altLang="en-US" sz="2400">
                <a:solidFill>
                  <a:schemeClr val="tx1"/>
                </a:solidFill>
              </a:rPr>
              <a:t>攻击者可能利用文件上传功能上传包含特定系统配置或敏感信息的文件，通过这些文件来提升自身权限。</a:t>
            </a:r>
            <a:endParaRPr lang="zh-CN" altLang="en-US" sz="2400">
              <a:solidFill>
                <a:schemeClr val="tx1"/>
              </a:solidFill>
            </a:endParaRP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80440" y="2755900"/>
            <a:ext cx="9956165" cy="876935"/>
          </a:xfrm>
          <a:prstGeom prst="rect">
            <a:avLst/>
          </a:prstGeom>
        </p:spPr>
      </p:pic>
      <p:sp>
        <p:nvSpPr>
          <p:cNvPr id="5" name="文本框 4"/>
          <p:cNvSpPr txBox="1"/>
          <p:nvPr/>
        </p:nvSpPr>
        <p:spPr>
          <a:xfrm>
            <a:off x="980440" y="2277745"/>
            <a:ext cx="6625590" cy="368300"/>
          </a:xfrm>
          <a:prstGeom prst="rect">
            <a:avLst/>
          </a:prstGeom>
          <a:noFill/>
        </p:spPr>
        <p:txBody>
          <a:bodyPr wrap="square" rtlCol="0">
            <a:spAutoFit/>
          </a:bodyPr>
          <a:p>
            <a:r>
              <a:rPr lang="zh-CN" altLang="en-US"/>
              <a:t>在未被修改的部分中加入恶意代码，然后</a:t>
            </a:r>
            <a:r>
              <a:rPr lang="zh-CN" altLang="en-US"/>
              <a:t>上传</a:t>
            </a:r>
            <a:endParaRPr lang="zh-CN" altLang="en-US"/>
          </a:p>
        </p:txBody>
      </p:sp>
      <p:sp>
        <p:nvSpPr>
          <p:cNvPr id="6" name="文本框 5"/>
          <p:cNvSpPr txBox="1"/>
          <p:nvPr/>
        </p:nvSpPr>
        <p:spPr>
          <a:xfrm>
            <a:off x="977900" y="3808730"/>
            <a:ext cx="8041005" cy="368300"/>
          </a:xfrm>
          <a:prstGeom prst="rect">
            <a:avLst/>
          </a:prstGeom>
          <a:noFill/>
        </p:spPr>
        <p:txBody>
          <a:bodyPr wrap="square" rtlCol="0">
            <a:spAutoFit/>
          </a:bodyPr>
          <a:p>
            <a:r>
              <a:rPr lang="zh-CN" altLang="en-US"/>
              <a:t>上传后，打开上传的文件，发现恶意代码</a:t>
            </a:r>
            <a:r>
              <a:rPr lang="zh-CN" altLang="en-US"/>
              <a:t>语句没有</a:t>
            </a:r>
            <a:r>
              <a:rPr lang="zh-CN" altLang="en-US"/>
              <a:t>丢失</a:t>
            </a:r>
            <a:endParaRPr lang="zh-CN" altLang="en-US"/>
          </a:p>
        </p:txBody>
      </p:sp>
      <p:sp>
        <p:nvSpPr>
          <p:cNvPr id="7" name="文本框 6"/>
          <p:cNvSpPr txBox="1"/>
          <p:nvPr/>
        </p:nvSpPr>
        <p:spPr>
          <a:xfrm>
            <a:off x="996315" y="4229735"/>
            <a:ext cx="10027285" cy="368300"/>
          </a:xfrm>
          <a:prstGeom prst="rect">
            <a:avLst/>
          </a:prstGeom>
          <a:noFill/>
        </p:spPr>
        <p:txBody>
          <a:bodyPr wrap="square" rtlCol="0">
            <a:spAutoFit/>
          </a:bodyPr>
          <a:p>
            <a:r>
              <a:rPr lang="zh-CN" altLang="en-US"/>
              <a:t>如果这里你写入了一句话木马，你就可以通过</a:t>
            </a:r>
            <a:r>
              <a:rPr lang="en-US" altLang="zh-CN"/>
              <a:t>antSword</a:t>
            </a:r>
            <a:r>
              <a:rPr lang="zh-CN" altLang="en-US"/>
              <a:t>工具去连接</a:t>
            </a:r>
            <a:r>
              <a:rPr lang="zh-CN" altLang="en-US"/>
              <a:t>了</a:t>
            </a:r>
            <a:endParaRPr lang="zh-CN" altLang="en-US"/>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587240" y="1695450"/>
            <a:ext cx="7355840" cy="4298315"/>
          </a:xfrm>
          <a:prstGeom prst="rect">
            <a:avLst/>
          </a:prstGeom>
          <a:ln>
            <a:solidFill>
              <a:schemeClr val="tx1"/>
            </a:solidFill>
          </a:ln>
        </p:spPr>
      </p:pic>
      <p:sp>
        <p:nvSpPr>
          <p:cNvPr id="5" name="文本框 4"/>
          <p:cNvSpPr txBox="1"/>
          <p:nvPr/>
        </p:nvSpPr>
        <p:spPr>
          <a:xfrm>
            <a:off x="523240" y="3106420"/>
            <a:ext cx="6467475" cy="1476375"/>
          </a:xfrm>
          <a:prstGeom prst="rect">
            <a:avLst/>
          </a:prstGeom>
          <a:noFill/>
        </p:spPr>
        <p:txBody>
          <a:bodyPr wrap="square" rtlCol="0">
            <a:spAutoFit/>
          </a:bodyPr>
          <a:p>
            <a:r>
              <a:rPr lang="zh-CN" altLang="en-US"/>
              <a:t>之后使用靶场的文件包含代码测试一下是不是成功了，</a:t>
            </a:r>
            <a:r>
              <a:rPr lang="zh-CN" altLang="en-US"/>
              <a:t>输入</a:t>
            </a:r>
            <a:endParaRPr lang="zh-CN" altLang="en-US"/>
          </a:p>
          <a:p>
            <a:endParaRPr lang="zh-CN" altLang="en-US"/>
          </a:p>
          <a:p>
            <a:r>
              <a:rPr lang="zh-CN" altLang="en-US"/>
              <a:t>http://127.0.0.1/upload/include.php?file=upload/</a:t>
            </a:r>
            <a:r>
              <a:rPr lang="en-US" altLang="zh-CN"/>
              <a:t>XXXX</a:t>
            </a:r>
            <a:r>
              <a:rPr lang="zh-CN" altLang="en-US"/>
              <a:t>.gif</a:t>
            </a:r>
            <a:endParaRPr lang="zh-CN" altLang="en-US"/>
          </a:p>
          <a:p>
            <a:endParaRPr lang="zh-CN" altLang="en-US"/>
          </a:p>
          <a:p>
            <a:r>
              <a:rPr lang="zh-CN" altLang="en-US"/>
              <a:t>会发现已经执行了</a:t>
            </a:r>
            <a:r>
              <a:rPr lang="en-US" altLang="zh-CN"/>
              <a:t>phpinfo()</a:t>
            </a:r>
            <a:r>
              <a:rPr lang="zh-CN" altLang="en-US"/>
              <a:t>函数</a:t>
            </a:r>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PASS-18</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80670" y="1236345"/>
            <a:ext cx="7869555" cy="3730625"/>
          </a:xfrm>
          <a:prstGeom prst="rect">
            <a:avLst/>
          </a:prstGeom>
        </p:spPr>
      </p:pic>
      <p:sp>
        <p:nvSpPr>
          <p:cNvPr id="5" name="文本框 4"/>
          <p:cNvSpPr txBox="1"/>
          <p:nvPr/>
        </p:nvSpPr>
        <p:spPr>
          <a:xfrm>
            <a:off x="8128000" y="2339340"/>
            <a:ext cx="4064000" cy="922020"/>
          </a:xfrm>
          <a:prstGeom prst="rect">
            <a:avLst/>
          </a:prstGeom>
          <a:noFill/>
        </p:spPr>
        <p:txBody>
          <a:bodyPr wrap="square" rtlCol="0">
            <a:spAutoFit/>
          </a:bodyPr>
          <a:p>
            <a:r>
              <a:rPr lang="zh-CN" altLang="en-US"/>
              <a:t>代码中，首先将文件保存到路径中，然后进行类型判断，如果没在类型中，就</a:t>
            </a:r>
            <a:r>
              <a:rPr lang="zh-CN" altLang="en-US"/>
              <a:t>将其删除</a:t>
            </a:r>
            <a:endParaRPr lang="zh-CN" altLang="en-US"/>
          </a:p>
        </p:txBody>
      </p:sp>
      <p:sp>
        <p:nvSpPr>
          <p:cNvPr id="6" name="矩形 5"/>
          <p:cNvSpPr/>
          <p:nvPr/>
        </p:nvSpPr>
        <p:spPr>
          <a:xfrm>
            <a:off x="501650" y="2882900"/>
            <a:ext cx="7645400" cy="12947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659765" y="5462270"/>
            <a:ext cx="10574020" cy="1198880"/>
          </a:xfrm>
          <a:prstGeom prst="rect">
            <a:avLst/>
          </a:prstGeom>
          <a:noFill/>
        </p:spPr>
        <p:txBody>
          <a:bodyPr wrap="square" rtlCol="0">
            <a:spAutoFit/>
          </a:bodyPr>
          <a:p>
            <a:r>
              <a:rPr lang="zh-CN" altLang="en-US"/>
              <a:t>程序执行是有时间的，当文件传上去的瞬间，利用时间差，当程序还在判断类型的时候，我们去访问上传文件（有恶意代码），这时候就执行成功了，这就叫做</a:t>
            </a:r>
            <a:r>
              <a:rPr lang="zh-CN" altLang="en-US"/>
              <a:t>条件竞争</a:t>
            </a:r>
            <a:endParaRPr lang="zh-CN" altLang="en-US"/>
          </a:p>
          <a:p>
            <a:endParaRPr lang="zh-CN" altLang="en-US"/>
          </a:p>
          <a:p>
            <a:r>
              <a:rPr lang="zh-CN" altLang="en-US"/>
              <a:t>当然手动触发是不可能的，因为手动速度太慢了，根本不可能做到，这时候就需要写脚本</a:t>
            </a:r>
            <a:r>
              <a:rPr lang="zh-CN" altLang="en-US"/>
              <a:t>了</a:t>
            </a:r>
            <a:endParaRPr lang="zh-CN" alt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PASS-18</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504950" y="1115695"/>
            <a:ext cx="8301355" cy="645160"/>
          </a:xfrm>
          <a:prstGeom prst="rect">
            <a:avLst/>
          </a:prstGeom>
          <a:noFill/>
        </p:spPr>
        <p:txBody>
          <a:bodyPr wrap="square" rtlCol="0">
            <a:spAutoFit/>
          </a:bodyPr>
          <a:p>
            <a:r>
              <a:rPr lang="en-US" altLang="zh-CN"/>
              <a:t>1.</a:t>
            </a:r>
            <a:r>
              <a:rPr lang="zh-CN" altLang="en-US"/>
              <a:t>不断</a:t>
            </a:r>
            <a:r>
              <a:rPr lang="zh-CN" altLang="en-US"/>
              <a:t>地上传文件：</a:t>
            </a:r>
            <a:endParaRPr lang="zh-CN" altLang="en-US"/>
          </a:p>
          <a:p>
            <a:r>
              <a:rPr lang="zh-CN" altLang="en-US"/>
              <a:t>上传文件，使用</a:t>
            </a:r>
            <a:r>
              <a:rPr lang="en-US" altLang="zh-CN"/>
              <a:t>burp</a:t>
            </a:r>
            <a:r>
              <a:rPr lang="zh-CN" altLang="en-US"/>
              <a:t>的代理，截获</a:t>
            </a:r>
            <a:r>
              <a:rPr lang="en-US" altLang="zh-CN"/>
              <a:t>http</a:t>
            </a:r>
            <a:r>
              <a:rPr lang="zh-CN" altLang="en-US"/>
              <a:t>消息，然后将消息放到</a:t>
            </a:r>
            <a:r>
              <a:rPr lang="en-US" altLang="zh-CN"/>
              <a:t>intruder</a:t>
            </a:r>
            <a:r>
              <a:rPr lang="zh-CN" altLang="en-US"/>
              <a:t>模块</a:t>
            </a:r>
            <a:endParaRPr lang="zh-CN" altLang="en-US"/>
          </a:p>
        </p:txBody>
      </p:sp>
      <p:pic>
        <p:nvPicPr>
          <p:cNvPr id="5" name="图片 4"/>
          <p:cNvPicPr>
            <a:picLocks noChangeAspect="1"/>
          </p:cNvPicPr>
          <p:nvPr/>
        </p:nvPicPr>
        <p:blipFill>
          <a:blip r:embed="rId1"/>
          <a:stretch>
            <a:fillRect/>
          </a:stretch>
        </p:blipFill>
        <p:spPr>
          <a:xfrm>
            <a:off x="1524000" y="1760855"/>
            <a:ext cx="8777605" cy="4751705"/>
          </a:xfrm>
          <a:prstGeom prst="rect">
            <a:avLst/>
          </a:prstGeom>
          <a:ln>
            <a:solidFill>
              <a:schemeClr val="tx1"/>
            </a:solidFill>
          </a:ln>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PASS-18</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81990" y="3237865"/>
            <a:ext cx="7406005" cy="3118485"/>
          </a:xfrm>
          <a:prstGeom prst="rect">
            <a:avLst/>
          </a:prstGeom>
          <a:ln>
            <a:solidFill>
              <a:schemeClr val="tx1"/>
            </a:solidFill>
          </a:ln>
        </p:spPr>
      </p:pic>
      <p:pic>
        <p:nvPicPr>
          <p:cNvPr id="6" name="图片 5"/>
          <p:cNvPicPr>
            <a:picLocks noChangeAspect="1"/>
          </p:cNvPicPr>
          <p:nvPr/>
        </p:nvPicPr>
        <p:blipFill>
          <a:blip r:embed="rId2"/>
          <a:stretch>
            <a:fillRect/>
          </a:stretch>
        </p:blipFill>
        <p:spPr>
          <a:xfrm>
            <a:off x="681990" y="1688465"/>
            <a:ext cx="7405370" cy="1299210"/>
          </a:xfrm>
          <a:prstGeom prst="rect">
            <a:avLst/>
          </a:prstGeom>
          <a:ln>
            <a:solidFill>
              <a:schemeClr val="tx1"/>
            </a:solidFill>
          </a:ln>
        </p:spPr>
      </p:pic>
      <p:sp>
        <p:nvSpPr>
          <p:cNvPr id="7" name="矩形 6"/>
          <p:cNvSpPr/>
          <p:nvPr/>
        </p:nvSpPr>
        <p:spPr>
          <a:xfrm>
            <a:off x="1772920" y="4324985"/>
            <a:ext cx="1668145" cy="63881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1039495" y="5652135"/>
            <a:ext cx="2060575" cy="63881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9" name="直接箭头连接符 8"/>
          <p:cNvCxnSpPr>
            <a:stCxn id="7" idx="3"/>
          </p:cNvCxnSpPr>
          <p:nvPr/>
        </p:nvCxnSpPr>
        <p:spPr>
          <a:xfrm flipV="1">
            <a:off x="3441065" y="4442460"/>
            <a:ext cx="5362575" cy="2019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8803640" y="4276090"/>
            <a:ext cx="4064000" cy="368300"/>
          </a:xfrm>
          <a:prstGeom prst="rect">
            <a:avLst/>
          </a:prstGeom>
          <a:noFill/>
        </p:spPr>
        <p:txBody>
          <a:bodyPr wrap="square" rtlCol="0">
            <a:spAutoFit/>
          </a:bodyPr>
          <a:p>
            <a:r>
              <a:rPr lang="en-US" altLang="zh-CN"/>
              <a:t>Null </a:t>
            </a:r>
            <a:r>
              <a:rPr lang="en-US" altLang="zh-CN"/>
              <a:t>payloads</a:t>
            </a:r>
            <a:endParaRPr lang="en-US" altLang="zh-CN"/>
          </a:p>
        </p:txBody>
      </p:sp>
      <p:cxnSp>
        <p:nvCxnSpPr>
          <p:cNvPr id="11" name="直接箭头连接符 10"/>
          <p:cNvCxnSpPr/>
          <p:nvPr/>
        </p:nvCxnSpPr>
        <p:spPr>
          <a:xfrm flipV="1">
            <a:off x="2983865" y="5748655"/>
            <a:ext cx="5362575" cy="2019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8268335" y="5558790"/>
            <a:ext cx="3863340" cy="368300"/>
          </a:xfrm>
          <a:prstGeom prst="rect">
            <a:avLst/>
          </a:prstGeom>
          <a:noFill/>
        </p:spPr>
        <p:txBody>
          <a:bodyPr wrap="square" rtlCol="0">
            <a:spAutoFit/>
          </a:bodyPr>
          <a:p>
            <a:r>
              <a:rPr lang="zh-CN" altLang="en-US"/>
              <a:t>攻击次数，自定义次数或者一直</a:t>
            </a:r>
            <a:r>
              <a:rPr lang="zh-CN" altLang="en-US"/>
              <a:t>攻击</a:t>
            </a: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PASS-18</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478155" y="1241425"/>
            <a:ext cx="6743700" cy="3044825"/>
          </a:xfrm>
          <a:prstGeom prst="rect">
            <a:avLst/>
          </a:prstGeom>
          <a:ln>
            <a:solidFill>
              <a:schemeClr val="tx1"/>
            </a:solidFill>
          </a:ln>
        </p:spPr>
      </p:pic>
      <p:sp>
        <p:nvSpPr>
          <p:cNvPr id="7" name="文本框 6"/>
          <p:cNvSpPr txBox="1"/>
          <p:nvPr/>
        </p:nvSpPr>
        <p:spPr>
          <a:xfrm>
            <a:off x="7752715" y="3058160"/>
            <a:ext cx="4064000" cy="1476375"/>
          </a:xfrm>
          <a:prstGeom prst="rect">
            <a:avLst/>
          </a:prstGeom>
          <a:noFill/>
        </p:spPr>
        <p:txBody>
          <a:bodyPr wrap="square" rtlCol="0">
            <a:spAutoFit/>
          </a:bodyPr>
          <a:p>
            <a:r>
              <a:rPr lang="zh-CN" altLang="en-US"/>
              <a:t>然后使用</a:t>
            </a:r>
            <a:r>
              <a:rPr lang="en-US" altLang="zh-CN"/>
              <a:t>python</a:t>
            </a:r>
            <a:r>
              <a:rPr lang="zh-CN" altLang="en-US"/>
              <a:t>程序，一直对我们上传的文件进行请求，只要请求成功，就会得到</a:t>
            </a:r>
            <a:r>
              <a:rPr lang="en-US" altLang="zh-CN"/>
              <a:t>200</a:t>
            </a:r>
            <a:r>
              <a:rPr lang="zh-CN" altLang="en-US"/>
              <a:t>的响应，也就是上传的文件成功被执行了，</a:t>
            </a:r>
            <a:r>
              <a:rPr lang="en-US" altLang="zh-CN"/>
              <a:t>shell.php</a:t>
            </a:r>
            <a:r>
              <a:rPr lang="zh-CN" altLang="en-US"/>
              <a:t>已经被</a:t>
            </a:r>
            <a:r>
              <a:rPr lang="zh-CN" altLang="en-US"/>
              <a:t>生成</a:t>
            </a:r>
            <a:endParaRPr lang="zh-CN" altLang="en-US"/>
          </a:p>
        </p:txBody>
      </p:sp>
      <p:pic>
        <p:nvPicPr>
          <p:cNvPr id="9" name="图片 8"/>
          <p:cNvPicPr>
            <a:picLocks noChangeAspect="1"/>
          </p:cNvPicPr>
          <p:nvPr/>
        </p:nvPicPr>
        <p:blipFill>
          <a:blip r:embed="rId2"/>
          <a:stretch>
            <a:fillRect/>
          </a:stretch>
        </p:blipFill>
        <p:spPr>
          <a:xfrm>
            <a:off x="478155" y="4429760"/>
            <a:ext cx="6743065" cy="2150110"/>
          </a:xfrm>
          <a:prstGeom prst="rect">
            <a:avLst/>
          </a:prstGeom>
          <a:ln>
            <a:solidFill>
              <a:schemeClr val="tx1"/>
            </a:solidFill>
          </a:ln>
        </p:spPr>
      </p:pic>
      <p:pic>
        <p:nvPicPr>
          <p:cNvPr id="10" name="图片 9"/>
          <p:cNvPicPr>
            <a:picLocks noChangeAspect="1"/>
          </p:cNvPicPr>
          <p:nvPr/>
        </p:nvPicPr>
        <p:blipFill>
          <a:blip r:embed="rId3"/>
          <a:stretch>
            <a:fillRect/>
          </a:stretch>
        </p:blipFill>
        <p:spPr>
          <a:xfrm>
            <a:off x="7752715" y="5077460"/>
            <a:ext cx="3726815" cy="1024890"/>
          </a:xfrm>
          <a:prstGeom prst="rect">
            <a:avLst/>
          </a:prstGeom>
        </p:spPr>
      </p:pic>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81125"/>
            <a:ext cx="8105140" cy="4091305"/>
          </a:xfrm>
          <a:prstGeom prst="rect">
            <a:avLst/>
          </a:prstGeom>
        </p:spPr>
      </p:pic>
      <p:sp>
        <p:nvSpPr>
          <p:cNvPr id="11" name="Freeform 9"/>
          <p:cNvSpPr/>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pic>
        <p:nvPicPr>
          <p:cNvPr id="35" name="图片 34" descr="模糊的照片上写着字&#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grpSp>
        <p:nvGrpSpPr>
          <p:cNvPr id="6" name="Group 4"/>
          <p:cNvGrpSpPr>
            <a:grpSpLocks noChangeAspect="1"/>
          </p:cNvGrpSpPr>
          <p:nvPr/>
        </p:nvGrpSpPr>
        <p:grpSpPr bwMode="auto">
          <a:xfrm>
            <a:off x="5295995" y="133020"/>
            <a:ext cx="2749035" cy="934920"/>
            <a:chOff x="633" y="230"/>
            <a:chExt cx="1226" cy="417"/>
          </a:xfrm>
        </p:grpSpPr>
        <p:sp>
          <p:nvSpPr>
            <p:cNvPr id="7" name="Freeform 5"/>
            <p:cNvSpPr/>
            <p:nvPr>
              <p:custDataLst>
                <p:tags r:id="rId3"/>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 name="Freeform 6"/>
            <p:cNvSpPr/>
            <p:nvPr>
              <p:custDataLst>
                <p:tags r:id="rId4"/>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Freeform 7"/>
            <p:cNvSpPr/>
            <p:nvPr>
              <p:custDataLst>
                <p:tags r:id="rId5"/>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8"/>
            <p:cNvSpPr/>
            <p:nvPr>
              <p:custDataLst>
                <p:tags r:id="rId6"/>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9"/>
            <p:cNvSpPr/>
            <p:nvPr>
              <p:custDataLst>
                <p:tags r:id="rId7"/>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10"/>
            <p:cNvSpPr/>
            <p:nvPr>
              <p:custDataLst>
                <p:tags r:id="rId8"/>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11"/>
            <p:cNvSpPr/>
            <p:nvPr>
              <p:custDataLst>
                <p:tags r:id="rId9"/>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2"/>
            <p:cNvSpPr/>
            <p:nvPr>
              <p:custDataLst>
                <p:tags r:id="rId10"/>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3"/>
            <p:cNvSpPr/>
            <p:nvPr>
              <p:custDataLst>
                <p:tags r:id="rId11"/>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4"/>
            <p:cNvSpPr/>
            <p:nvPr>
              <p:custDataLst>
                <p:tags r:id="rId12"/>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5"/>
            <p:cNvSpPr>
              <a:spLocks noEditPoints="1"/>
            </p:cNvSpPr>
            <p:nvPr>
              <p:custDataLst>
                <p:tags r:id="rId13"/>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6"/>
            <p:cNvSpPr>
              <a:spLocks noEditPoints="1"/>
            </p:cNvSpPr>
            <p:nvPr>
              <p:custDataLst>
                <p:tags r:id="rId14"/>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7"/>
            <p:cNvSpPr/>
            <p:nvPr>
              <p:custDataLst>
                <p:tags r:id="rId15"/>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8"/>
            <p:cNvSpPr>
              <a:spLocks noEditPoints="1"/>
            </p:cNvSpPr>
            <p:nvPr>
              <p:custDataLst>
                <p:tags r:id="rId16"/>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9"/>
            <p:cNvSpPr/>
            <p:nvPr>
              <p:custDataLst>
                <p:tags r:id="rId17"/>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18"/>
          <a:stretch>
            <a:fillRect/>
          </a:stretch>
        </p:blipFill>
        <p:spPr>
          <a:xfrm>
            <a:off x="7348461" y="4493274"/>
            <a:ext cx="652329" cy="652329"/>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利用</a:t>
            </a:r>
            <a:r>
              <a:rPr lang="zh-CN" altLang="en-US"/>
              <a:t>方式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42950" y="1638300"/>
            <a:ext cx="10343515" cy="4246245"/>
          </a:xfrm>
          <a:prstGeom prst="rect">
            <a:avLst/>
          </a:prstGeom>
          <a:noFill/>
        </p:spPr>
        <p:txBody>
          <a:bodyPr wrap="square" rtlCol="0" anchor="t">
            <a:spAutoFit/>
          </a:bodyPr>
          <a:p>
            <a:r>
              <a:rPr lang="zh-CN" altLang="en-US"/>
              <a:t>上传文件web脚本语言，服务器的web容器解释并执行了用户上传的脚本，导致代码执行。</a:t>
            </a:r>
            <a:endParaRPr lang="zh-CN" altLang="en-US"/>
          </a:p>
          <a:p>
            <a:endParaRPr lang="zh-CN" altLang="en-US"/>
          </a:p>
          <a:p>
            <a:r>
              <a:rPr lang="zh-CN" altLang="en-US"/>
              <a:t>上传文件病毒或者木马时，主要用于诱骗用户或者管理员下载执行或者直接 自</a:t>
            </a:r>
            <a:r>
              <a:rPr lang="zh-CN" altLang="en-US"/>
              <a:t>动运行；</a:t>
            </a:r>
            <a:endParaRPr lang="zh-CN" altLang="en-US"/>
          </a:p>
          <a:p>
            <a:endParaRPr lang="zh-CN" altLang="en-US"/>
          </a:p>
          <a:p>
            <a:r>
              <a:rPr lang="zh-CN" altLang="en-US"/>
              <a:t>上传文件是Flash的策略文件 crossdomain.xml，黑客用以控制Flash在该域下的行为;</a:t>
            </a:r>
            <a:endParaRPr lang="zh-CN" altLang="en-US"/>
          </a:p>
          <a:p>
            <a:endParaRPr lang="zh-CN" altLang="en-US"/>
          </a:p>
          <a:p>
            <a:r>
              <a:rPr lang="zh-CN" altLang="en-US"/>
              <a:t>上传文件是病毒、木马文件，黑客用以诱骗用户或者管理员下载执行；</a:t>
            </a:r>
            <a:endParaRPr lang="zh-CN" altLang="en-US"/>
          </a:p>
          <a:p>
            <a:endParaRPr lang="zh-CN" altLang="en-US"/>
          </a:p>
          <a:p>
            <a:r>
              <a:rPr lang="zh-CN" altLang="en-US"/>
              <a:t>上传文件是钓鱼图片或为包含了脚本的图片，在某些版本的浏览器中会被作为脚本执行，被用于钓鱼和欺诈。</a:t>
            </a:r>
            <a:endParaRPr lang="zh-CN" altLang="en-US"/>
          </a:p>
          <a:p>
            <a:endParaRPr lang="zh-CN" altLang="en-US"/>
          </a:p>
          <a:p>
            <a:r>
              <a:rPr lang="zh-CN" altLang="en-US"/>
              <a:t>除此之外，还有一些利用方法，比如将上传文件作为一个入口，溢出服务器的后台处理程序，如图片解析模块；或者上传一个合法的文本文件，其内容包含了PHP脚本，再通过"本地文件包含漏洞(Local File Include)"执行此脚本。</a:t>
            </a:r>
            <a:endParaRPr lang="zh-CN" altLang="en-US"/>
          </a:p>
          <a:p>
            <a:endParaRPr lang="zh-CN" altLang="en-US"/>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文件上传漏洞</a:t>
            </a:r>
            <a:r>
              <a:rPr lang="en-US" altLang="zh-CN"/>
              <a:t>-</a:t>
            </a:r>
            <a:r>
              <a:rPr lang="zh-CN" altLang="en-US"/>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82295" y="1617980"/>
            <a:ext cx="10918825" cy="1568450"/>
          </a:xfrm>
          <a:prstGeom prst="rect">
            <a:avLst/>
          </a:prstGeom>
        </p:spPr>
        <p:txBody>
          <a:bodyPr wrap="square">
            <a:spAutoFit/>
          </a:bodyPr>
          <a:p>
            <a:r>
              <a:rPr lang="zh-CN" altLang="en-US" sz="2400">
                <a:solidFill>
                  <a:schemeClr val="accent5"/>
                </a:solidFill>
              </a:rPr>
              <a:t>文件类型验证不严格：</a:t>
            </a:r>
            <a:endParaRPr lang="zh-CN" altLang="en-US" sz="2400">
              <a:solidFill>
                <a:schemeClr val="accent5"/>
              </a:solidFill>
            </a:endParaRPr>
          </a:p>
          <a:p>
            <a:endParaRPr lang="zh-CN" altLang="en-US" sz="2400">
              <a:solidFill>
                <a:schemeClr val="accent5"/>
              </a:solidFill>
            </a:endParaRPr>
          </a:p>
          <a:p>
            <a:r>
              <a:rPr lang="zh-CN" altLang="en-US" sz="2400">
                <a:solidFill>
                  <a:schemeClr val="accent5"/>
                </a:solidFill>
              </a:rPr>
              <a:t>    仅检查文件的扩展名，而没有对文件内容进行验证。攻击者可以通过修改扩展名绕过限制，将恶意脚本伪装成普通文件（如图片、文本文件）进行上传</a:t>
            </a:r>
            <a:r>
              <a:rPr lang="zh-CN" altLang="en-US" sz="2400"/>
              <a:t>。</a:t>
            </a:r>
            <a:endParaRPr lang="zh-CN" altLang="en-US" sz="2400"/>
          </a:p>
        </p:txBody>
      </p:sp>
      <p:sp>
        <p:nvSpPr>
          <p:cNvPr id="5" name="文本框 4"/>
          <p:cNvSpPr txBox="1"/>
          <p:nvPr/>
        </p:nvSpPr>
        <p:spPr>
          <a:xfrm>
            <a:off x="564515" y="3792220"/>
            <a:ext cx="10919460" cy="1568450"/>
          </a:xfrm>
          <a:prstGeom prst="rect">
            <a:avLst/>
          </a:prstGeom>
        </p:spPr>
        <p:txBody>
          <a:bodyPr wrap="square">
            <a:spAutoFit/>
          </a:bodyPr>
          <a:p>
            <a:r>
              <a:rPr lang="zh-CN" altLang="en-US" sz="2400">
                <a:solidFill>
                  <a:srgbClr val="00B050"/>
                </a:solidFill>
              </a:rPr>
              <a:t>文件存储路径不安全：</a:t>
            </a:r>
            <a:endParaRPr lang="zh-CN" altLang="en-US" sz="2400">
              <a:solidFill>
                <a:srgbClr val="00B050"/>
              </a:solidFill>
            </a:endParaRPr>
          </a:p>
          <a:p>
            <a:endParaRPr lang="zh-CN" altLang="en-US" sz="2400">
              <a:solidFill>
                <a:srgbClr val="00B050"/>
              </a:solidFill>
            </a:endParaRPr>
          </a:p>
          <a:p>
            <a:r>
              <a:rPr lang="zh-CN" altLang="en-US" sz="2400">
                <a:solidFill>
                  <a:srgbClr val="00B050"/>
                </a:solidFill>
              </a:rPr>
              <a:t>    上传的文件直接存储在Web可访问的目录中，且没有进行文件名随机化处理。攻击者可以直接访问该文件并执行恶意代码。</a:t>
            </a:r>
            <a:endParaRPr lang="zh-CN" altLang="en-US" sz="2400">
              <a:solidFill>
                <a:srgbClr val="00B050"/>
              </a:solidFill>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文件上传漏洞</a:t>
            </a:r>
            <a:r>
              <a:rPr lang="en-US" altLang="zh-CN">
                <a:sym typeface="+mn-ea"/>
              </a:rPr>
              <a:t>-</a:t>
            </a:r>
            <a:r>
              <a:rPr lang="zh-CN" altLang="en-US">
                <a:sym typeface="+mn-ea"/>
              </a:rPr>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479425" y="1741805"/>
            <a:ext cx="11272520" cy="1568450"/>
          </a:xfrm>
          <a:prstGeom prst="rect">
            <a:avLst/>
          </a:prstGeom>
        </p:spPr>
        <p:txBody>
          <a:bodyPr wrap="square">
            <a:spAutoFit/>
          </a:bodyPr>
          <a:p>
            <a:r>
              <a:rPr lang="zh-CN" altLang="en-US" sz="2400">
                <a:solidFill>
                  <a:schemeClr val="accent5"/>
                </a:solidFill>
              </a:rPr>
              <a:t>缺少权限控制：</a:t>
            </a:r>
            <a:endParaRPr lang="zh-CN" altLang="en-US" sz="2400">
              <a:solidFill>
                <a:schemeClr val="accent5"/>
              </a:solidFill>
            </a:endParaRPr>
          </a:p>
          <a:p>
            <a:endParaRPr lang="zh-CN" altLang="en-US" sz="2400">
              <a:solidFill>
                <a:schemeClr val="accent5"/>
              </a:solidFill>
            </a:endParaRPr>
          </a:p>
          <a:p>
            <a:r>
              <a:rPr lang="zh-CN" altLang="en-US" sz="2400">
                <a:solidFill>
                  <a:schemeClr val="accent5"/>
                </a:solidFill>
              </a:rPr>
              <a:t>    上传功能没有严格的权限控制，任何用户都可以上传文件。如果攻击者可以上传可执行的脚本文件，就可能会导致远程代码执行。</a:t>
            </a:r>
            <a:endParaRPr lang="zh-CN" altLang="en-US" sz="2400">
              <a:solidFill>
                <a:schemeClr val="accent5"/>
              </a:solidFill>
            </a:endParaRPr>
          </a:p>
        </p:txBody>
      </p:sp>
      <p:sp>
        <p:nvSpPr>
          <p:cNvPr id="7" name="文本框 6"/>
          <p:cNvSpPr txBox="1"/>
          <p:nvPr/>
        </p:nvSpPr>
        <p:spPr>
          <a:xfrm>
            <a:off x="471805" y="4129405"/>
            <a:ext cx="11578590" cy="1568450"/>
          </a:xfrm>
          <a:prstGeom prst="rect">
            <a:avLst/>
          </a:prstGeom>
        </p:spPr>
        <p:txBody>
          <a:bodyPr wrap="square">
            <a:spAutoFit/>
          </a:bodyPr>
          <a:p>
            <a:r>
              <a:rPr lang="zh-CN" altLang="en-US" sz="2400">
                <a:solidFill>
                  <a:srgbClr val="00B050"/>
                </a:solidFill>
              </a:rPr>
              <a:t>文件大小限制不当：</a:t>
            </a:r>
            <a:endParaRPr lang="zh-CN" altLang="en-US" sz="2400">
              <a:solidFill>
                <a:srgbClr val="00B050"/>
              </a:solidFill>
            </a:endParaRPr>
          </a:p>
          <a:p>
            <a:endParaRPr lang="zh-CN" altLang="en-US" sz="2400">
              <a:solidFill>
                <a:srgbClr val="00B050"/>
              </a:solidFill>
            </a:endParaRPr>
          </a:p>
          <a:p>
            <a:r>
              <a:rPr lang="zh-CN" altLang="en-US" sz="2400">
                <a:solidFill>
                  <a:srgbClr val="00B050"/>
                </a:solidFill>
              </a:rPr>
              <a:t>    没有对文件的大小进行限制，攻击者可以上传超大文件导致服务器资源耗尽，造成拒绝服务攻击。</a:t>
            </a:r>
            <a:endParaRPr lang="zh-CN" altLang="en-US" sz="2400">
              <a:solidFill>
                <a:srgbClr val="00B050"/>
              </a:solidFill>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文件上传漏洞</a:t>
            </a:r>
            <a:r>
              <a:rPr lang="en-US" altLang="zh-CN">
                <a:sym typeface="+mn-ea"/>
              </a:rPr>
              <a:t>-</a:t>
            </a:r>
            <a:r>
              <a:rPr lang="zh-CN" altLang="en-US">
                <a:sym typeface="+mn-ea"/>
              </a:rPr>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39470" y="1412875"/>
            <a:ext cx="10621010" cy="1568450"/>
          </a:xfrm>
          <a:prstGeom prst="rect">
            <a:avLst/>
          </a:prstGeom>
        </p:spPr>
        <p:txBody>
          <a:bodyPr wrap="square">
            <a:spAutoFit/>
          </a:bodyPr>
          <a:p>
            <a:r>
              <a:rPr lang="zh-CN" altLang="en-US" sz="2400">
                <a:solidFill>
                  <a:schemeClr val="accent3"/>
                </a:solidFill>
              </a:rPr>
              <a:t>缺乏对上传文件的隔离措施：</a:t>
            </a:r>
            <a:endParaRPr lang="zh-CN" altLang="en-US" sz="2400">
              <a:solidFill>
                <a:schemeClr val="accent3"/>
              </a:solidFill>
            </a:endParaRPr>
          </a:p>
          <a:p>
            <a:endParaRPr lang="zh-CN" altLang="en-US" sz="2400">
              <a:solidFill>
                <a:schemeClr val="accent3"/>
              </a:solidFill>
            </a:endParaRPr>
          </a:p>
          <a:p>
            <a:r>
              <a:rPr lang="zh-CN" altLang="en-US" sz="2400">
                <a:solidFill>
                  <a:schemeClr val="accent3"/>
                </a:solidFill>
              </a:rPr>
              <a:t>    上传的文件没有进行沙箱或隔离处理，导致文件在服务器上被执行时可能带来严重的安全风险。</a:t>
            </a:r>
            <a:endParaRPr lang="zh-CN" altLang="en-US" sz="2400">
              <a:solidFill>
                <a:schemeClr val="accent3"/>
              </a:solidFill>
            </a:endParaRPr>
          </a:p>
        </p:txBody>
      </p:sp>
      <p:sp>
        <p:nvSpPr>
          <p:cNvPr id="6" name="文本框 5"/>
          <p:cNvSpPr txBox="1"/>
          <p:nvPr/>
        </p:nvSpPr>
        <p:spPr>
          <a:xfrm>
            <a:off x="843280" y="3266440"/>
            <a:ext cx="10514330" cy="1568450"/>
          </a:xfrm>
          <a:prstGeom prst="rect">
            <a:avLst/>
          </a:prstGeom>
        </p:spPr>
        <p:txBody>
          <a:bodyPr wrap="square">
            <a:spAutoFit/>
          </a:bodyPr>
          <a:p>
            <a:r>
              <a:rPr lang="zh-CN" altLang="en-US" sz="2400">
                <a:solidFill>
                  <a:srgbClr val="00B050"/>
                </a:solidFill>
              </a:rPr>
              <a:t>对文件执行权限配置不当：</a:t>
            </a:r>
            <a:endParaRPr lang="zh-CN" altLang="en-US" sz="2400">
              <a:solidFill>
                <a:srgbClr val="00B050"/>
              </a:solidFill>
            </a:endParaRPr>
          </a:p>
          <a:p>
            <a:endParaRPr lang="zh-CN" altLang="en-US" sz="2400">
              <a:solidFill>
                <a:srgbClr val="00B050"/>
              </a:solidFill>
            </a:endParaRPr>
          </a:p>
          <a:p>
            <a:r>
              <a:rPr lang="zh-CN" altLang="en-US" sz="2400">
                <a:solidFill>
                  <a:srgbClr val="00B050"/>
                </a:solidFill>
              </a:rPr>
              <a:t>    上传目录配置了可执行权限，允许上传的脚本文件在服务器上执行。正确的做法是将文件上传目录配置为不可执行状态。</a:t>
            </a:r>
            <a:endParaRPr lang="zh-CN" altLang="en-US" sz="2400">
              <a:solidFill>
                <a:srgbClr val="00B050"/>
              </a:solidFill>
            </a:endParaRPr>
          </a:p>
        </p:txBody>
      </p:sp>
      <p:sp>
        <p:nvSpPr>
          <p:cNvPr id="7" name="文本框 6"/>
          <p:cNvSpPr txBox="1"/>
          <p:nvPr/>
        </p:nvSpPr>
        <p:spPr>
          <a:xfrm>
            <a:off x="843280" y="5170805"/>
            <a:ext cx="10273030" cy="1568450"/>
          </a:xfrm>
          <a:prstGeom prst="rect">
            <a:avLst/>
          </a:prstGeom>
        </p:spPr>
        <p:txBody>
          <a:bodyPr wrap="square">
            <a:spAutoFit/>
          </a:bodyPr>
          <a:p>
            <a:r>
              <a:rPr lang="zh-CN" altLang="en-US" sz="2400">
                <a:solidFill>
                  <a:srgbClr val="0070C0"/>
                </a:solidFill>
              </a:rPr>
              <a:t>对多种文件格式处理不当：</a:t>
            </a:r>
            <a:endParaRPr lang="zh-CN" altLang="en-US" sz="2400">
              <a:solidFill>
                <a:srgbClr val="0070C0"/>
              </a:solidFill>
            </a:endParaRPr>
          </a:p>
          <a:p>
            <a:endParaRPr lang="zh-CN" altLang="en-US" sz="2400">
              <a:solidFill>
                <a:srgbClr val="0070C0"/>
              </a:solidFill>
            </a:endParaRPr>
          </a:p>
          <a:p>
            <a:r>
              <a:rPr lang="zh-CN" altLang="en-US" sz="2400">
                <a:solidFill>
                  <a:srgbClr val="0070C0"/>
                </a:solidFill>
              </a:rPr>
              <a:t>    有些情况下，攻击者可以通过上传带有嵌入代码的文件（如PDF、Excel文件）并利用特定的解析漏洞来进行攻击。</a:t>
            </a:r>
            <a:endParaRPr lang="zh-CN" altLang="en-US" sz="2400">
              <a:solidFill>
                <a:srgbClr val="0070C0"/>
              </a:solidFill>
            </a:endParaRPr>
          </a:p>
        </p:txBody>
      </p:sp>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1.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2.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3.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4.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5.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6.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7.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ISPRING_PRESENTATION_TITLE" val="简介"/>
  <p:tag name="COMMONDATA" val="eyJoZGlkIjoiYWU0MjBhMWIzZTBhYzUzOTAwZDM4YjFjYzMyZDhiZDgifQ=="/>
  <p:tag name="KSO_WPP_MARK_KEY" val="cd0e3a4c-2610-40e3-b2fe-067e3589c6da"/>
  <p:tag name="commondata" val="eyJoZGlkIjoiMzlhMTgzNjQyMWY2ZDhkY2RlYjMxNzNjYzE2NWZkMTkifQ=="/>
  <p:tag name="resource_record_key" val="{&quot;70&quot;:[3312357]}"/>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200">
      <a:dk1>
        <a:sysClr val="windowText" lastClr="000000"/>
      </a:dk1>
      <a:lt1>
        <a:sysClr val="window" lastClr="FFFFFF"/>
      </a:lt1>
      <a:dk2>
        <a:srgbClr val="0162A7"/>
      </a:dk2>
      <a:lt2>
        <a:srgbClr val="BC2823"/>
      </a:lt2>
      <a:accent1>
        <a:srgbClr val="BC2823"/>
      </a:accent1>
      <a:accent2>
        <a:srgbClr val="0162A7"/>
      </a:accent2>
      <a:accent3>
        <a:srgbClr val="BC2823"/>
      </a:accent3>
      <a:accent4>
        <a:srgbClr val="0162A7"/>
      </a:accent4>
      <a:accent5>
        <a:srgbClr val="BC2823"/>
      </a:accent5>
      <a:accent6>
        <a:srgbClr val="0162A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5929</Words>
  <Application>WPS 演示</Application>
  <PresentationFormat>宽屏</PresentationFormat>
  <Paragraphs>556</Paragraphs>
  <Slides>56</Slides>
  <Notes>45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56</vt:i4>
      </vt:variant>
    </vt:vector>
  </HeadingPairs>
  <TitlesOfParts>
    <vt:vector size="74" baseType="lpstr">
      <vt:lpstr>Arial</vt:lpstr>
      <vt:lpstr>宋体</vt:lpstr>
      <vt:lpstr>Wingdings</vt:lpstr>
      <vt:lpstr>Arial Unicode MS</vt:lpstr>
      <vt:lpstr>Wingdings</vt:lpstr>
      <vt:lpstr>Arial</vt:lpstr>
      <vt:lpstr>微软雅黑</vt:lpstr>
      <vt:lpstr>Century Gothic</vt:lpstr>
      <vt:lpstr>思源黑体 CN Bold</vt:lpstr>
      <vt:lpstr>黑体</vt:lpstr>
      <vt:lpstr>经典综艺体简</vt:lpstr>
      <vt:lpstr>Calibri</vt:lpstr>
      <vt:lpstr>-apple-system</vt:lpstr>
      <vt:lpstr>Segoe Print</vt:lpstr>
      <vt:lpstr>Arial Unicode MS</vt:lpstr>
      <vt:lpstr>Arial Black</vt:lpstr>
      <vt:lpstr>Office 主题</vt:lpstr>
      <vt:lpstr>WPS</vt:lpstr>
      <vt:lpstr>文件上传</vt:lpstr>
      <vt:lpstr>Content</vt:lpstr>
      <vt:lpstr>PowerPoint 演示文稿</vt:lpstr>
      <vt:lpstr>文件上传漏洞</vt:lpstr>
      <vt:lpstr>文件上传漏洞-危害</vt:lpstr>
      <vt:lpstr>利用方式</vt:lpstr>
      <vt:lpstr>文件上传漏洞-成因</vt:lpstr>
      <vt:lpstr>文件上传漏洞-成因</vt:lpstr>
      <vt:lpstr>文件上传漏洞-成因</vt:lpstr>
      <vt:lpstr>靶场介绍、搭建</vt:lpstr>
      <vt:lpstr>upload-labs简介</vt:lpstr>
      <vt:lpstr>下载</vt:lpstr>
      <vt:lpstr>PASS-1</vt:lpstr>
      <vt:lpstr>PASS-1</vt:lpstr>
      <vt:lpstr>PASS-1</vt:lpstr>
      <vt:lpstr>PASS-1</vt:lpstr>
      <vt:lpstr>PASS-1-更改数据包文件后缀</vt:lpstr>
      <vt:lpstr>PASS-1-更改数据包文件后缀</vt:lpstr>
      <vt:lpstr>PASS-1-禁用JS</vt:lpstr>
      <vt:lpstr>PASS-1总结</vt:lpstr>
      <vt:lpstr>PASS-2</vt:lpstr>
      <vt:lpstr>PASS-2</vt:lpstr>
      <vt:lpstr>PASS-2-更改MIME验证</vt:lpstr>
      <vt:lpstr>PASS-3</vt:lpstr>
      <vt:lpstr>PASS-3后缀名绕过-php3绕过</vt:lpstr>
      <vt:lpstr>PASS-3</vt:lpstr>
      <vt:lpstr>PASS-4</vt:lpstr>
      <vt:lpstr>PASS-4 .htaccess</vt:lpstr>
      <vt:lpstr>PASS-5</vt:lpstr>
      <vt:lpstr>PASS-6</vt:lpstr>
      <vt:lpstr>PASS-7</vt:lpstr>
      <vt:lpstr>PASS-7</vt:lpstr>
      <vt:lpstr>PASS-8</vt:lpstr>
      <vt:lpstr>PASS-9</vt:lpstr>
      <vt:lpstr>PASS-10</vt:lpstr>
      <vt:lpstr>PASS-11-双写绕过</vt:lpstr>
      <vt:lpstr>PASS-14</vt:lpstr>
      <vt:lpstr>PASS-14</vt:lpstr>
      <vt:lpstr>PASS-14</vt:lpstr>
      <vt:lpstr>PASS-14</vt:lpstr>
      <vt:lpstr>PASS-14</vt:lpstr>
      <vt:lpstr>PASS-14</vt:lpstr>
      <vt:lpstr>PASS-15</vt:lpstr>
      <vt:lpstr>PASS-15</vt:lpstr>
      <vt:lpstr>PASS-16</vt:lpstr>
      <vt:lpstr>PASS-17</vt:lpstr>
      <vt:lpstr>PASS-17</vt:lpstr>
      <vt:lpstr>PASS-17</vt:lpstr>
      <vt:lpstr>PASS-17</vt:lpstr>
      <vt:lpstr>PASS-17</vt:lpstr>
      <vt:lpstr>PASS-17</vt:lpstr>
      <vt:lpstr>PASS-18</vt:lpstr>
      <vt:lpstr>PASS-18</vt:lpstr>
      <vt:lpstr>PASS-18</vt:lpstr>
      <vt:lpstr>PASS-18</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dc:creator>
  <dc:description>锐旗设计；https://9ppt.taobao.com</dc:description>
  <cp:lastModifiedBy>企业用户_1175206092</cp:lastModifiedBy>
  <cp:revision>785</cp:revision>
  <dcterms:created xsi:type="dcterms:W3CDTF">2015-05-05T08:02:00Z</dcterms:created>
  <dcterms:modified xsi:type="dcterms:W3CDTF">2024-10-30T10:02:15Z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2BC3741E2C6843F1A5652693AB74EE41_13</vt:lpwstr>
  </property>
</Properties>
</file>